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6"/>
  </p:notesMasterIdLst>
  <p:sldIdLst>
    <p:sldId id="314" r:id="rId2"/>
    <p:sldId id="341" r:id="rId3"/>
    <p:sldId id="285" r:id="rId4"/>
    <p:sldId id="373" r:id="rId5"/>
    <p:sldId id="347" r:id="rId6"/>
    <p:sldId id="343" r:id="rId7"/>
    <p:sldId id="358" r:id="rId8"/>
    <p:sldId id="359" r:id="rId9"/>
    <p:sldId id="344" r:id="rId10"/>
    <p:sldId id="366" r:id="rId11"/>
    <p:sldId id="361" r:id="rId12"/>
    <p:sldId id="345" r:id="rId13"/>
    <p:sldId id="367" r:id="rId14"/>
    <p:sldId id="363" r:id="rId15"/>
    <p:sldId id="346" r:id="rId16"/>
    <p:sldId id="374" r:id="rId17"/>
    <p:sldId id="365" r:id="rId18"/>
    <p:sldId id="349" r:id="rId19"/>
    <p:sldId id="339" r:id="rId20"/>
    <p:sldId id="368" r:id="rId21"/>
    <p:sldId id="370" r:id="rId22"/>
    <p:sldId id="371" r:id="rId23"/>
    <p:sldId id="369" r:id="rId24"/>
    <p:sldId id="372"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2BBA844C-E4C5-45F4-AAA0-C60E1EC1BA1B}">
          <p14:sldIdLst>
            <p14:sldId id="314"/>
            <p14:sldId id="341"/>
            <p14:sldId id="285"/>
            <p14:sldId id="373"/>
            <p14:sldId id="347"/>
            <p14:sldId id="343"/>
            <p14:sldId id="358"/>
            <p14:sldId id="359"/>
            <p14:sldId id="344"/>
            <p14:sldId id="366"/>
            <p14:sldId id="361"/>
            <p14:sldId id="345"/>
            <p14:sldId id="367"/>
            <p14:sldId id="363"/>
            <p14:sldId id="346"/>
            <p14:sldId id="374"/>
            <p14:sldId id="365"/>
            <p14:sldId id="349"/>
            <p14:sldId id="339"/>
            <p14:sldId id="368"/>
            <p14:sldId id="370"/>
            <p14:sldId id="371"/>
            <p14:sldId id="369"/>
            <p14:sldId id="3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77374" autoAdjust="0"/>
  </p:normalViewPr>
  <p:slideViewPr>
    <p:cSldViewPr>
      <p:cViewPr varScale="1">
        <p:scale>
          <a:sx n="90" d="100"/>
          <a:sy n="90" d="100"/>
        </p:scale>
        <p:origin x="2316" y="84"/>
      </p:cViewPr>
      <p:guideLst>
        <p:guide orient="horz" pos="2160"/>
        <p:guide pos="2880"/>
      </p:guideLst>
    </p:cSldViewPr>
  </p:slideViewPr>
  <p:outlineViewPr>
    <p:cViewPr>
      <p:scale>
        <a:sx n="33" d="100"/>
        <a:sy n="33" d="100"/>
      </p:scale>
      <p:origin x="0" y="-871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mietam\Dropbox\CISNET\policy_module\tc_expenditures\Expenditures_Functional_Form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mietam\Dropbox\CISNET\policy_module\tc_expenditures\Expenditures_Functional_Form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US" b="0" dirty="0"/>
              <a:t>Effects of TC expenditures on </a:t>
            </a:r>
            <a:r>
              <a:rPr lang="en-US" b="0" dirty="0" smtClean="0"/>
              <a:t>smoking </a:t>
            </a:r>
            <a:br>
              <a:rPr lang="en-US" b="0" dirty="0" smtClean="0"/>
            </a:br>
            <a:r>
              <a:rPr lang="en-US" b="0" dirty="0" smtClean="0"/>
              <a:t>(assuming 0% initial funding)</a:t>
            </a:r>
            <a:endParaRPr lang="en-US" b="0" dirty="0"/>
          </a:p>
        </c:rich>
      </c:tx>
      <c:layout>
        <c:manualLayout>
          <c:xMode val="edge"/>
          <c:yMode val="edge"/>
          <c:x val="0.21490616797900264"/>
          <c:y val="4.357587022213743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plotArea>
      <c:layout/>
      <c:scatterChart>
        <c:scatterStyle val="smoothMarker"/>
        <c:varyColors val="0"/>
        <c:ser>
          <c:idx val="0"/>
          <c:order val="0"/>
          <c:tx>
            <c:strRef>
              <c:f>Sheet1!$F$28</c:f>
              <c:strCache>
                <c:ptCount val="1"/>
                <c:pt idx="0">
                  <c:v>cessation increase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Sheet1!$E$29:$E$39</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Sheet1!$G$29:$G$39</c:f>
              <c:numCache>
                <c:formatCode>0.0%</c:formatCode>
                <c:ptCount val="11"/>
                <c:pt idx="0">
                  <c:v>0</c:v>
                </c:pt>
                <c:pt idx="1">
                  <c:v>1.0507102355999999E-2</c:v>
                </c:pt>
                <c:pt idx="2">
                  <c:v>2.8533003796E-2</c:v>
                </c:pt>
                <c:pt idx="3">
                  <c:v>4.9922044435999992E-2</c:v>
                </c:pt>
                <c:pt idx="4">
                  <c:v>7.1249076275999995E-2</c:v>
                </c:pt>
                <c:pt idx="5">
                  <c:v>9.0032871316000018E-2</c:v>
                </c:pt>
                <c:pt idx="6">
                  <c:v>0.10473612155599998</c:v>
                </c:pt>
                <c:pt idx="7">
                  <c:v>0.11476543899599995</c:v>
                </c:pt>
                <c:pt idx="8">
                  <c:v>0.12047135563599998</c:v>
                </c:pt>
                <c:pt idx="9">
                  <c:v>0.12314832347599987</c:v>
                </c:pt>
                <c:pt idx="10">
                  <c:v>0.12503471451600001</c:v>
                </c:pt>
              </c:numCache>
            </c:numRef>
          </c:yVal>
          <c:smooth val="1"/>
          <c:extLst xmlns:c16r2="http://schemas.microsoft.com/office/drawing/2015/06/chart">
            <c:ext xmlns:c16="http://schemas.microsoft.com/office/drawing/2014/chart" uri="{C3380CC4-5D6E-409C-BE32-E72D297353CC}">
              <c16:uniqueId val="{00000000-6B46-4A0D-A806-2125276827DD}"/>
            </c:ext>
          </c:extLst>
        </c:ser>
        <c:ser>
          <c:idx val="1"/>
          <c:order val="1"/>
          <c:tx>
            <c:strRef>
              <c:f>Sheet1!$G$28</c:f>
              <c:strCache>
                <c:ptCount val="1"/>
                <c:pt idx="0">
                  <c:v>initiation decrease</c:v>
                </c:pt>
              </c:strCache>
            </c:strRef>
          </c:tx>
          <c:spPr>
            <a:ln w="1905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Sheet1!$E$29:$E$39</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Sheet1!$F$29:$F$39</c:f>
              <c:numCache>
                <c:formatCode>0.0%</c:formatCode>
                <c:ptCount val="11"/>
                <c:pt idx="0">
                  <c:v>2.13E-4</c:v>
                </c:pt>
                <c:pt idx="1">
                  <c:v>7.3001782170000005E-3</c:v>
                </c:pt>
                <c:pt idx="2">
                  <c:v>2.1569263876999995E-2</c:v>
                </c:pt>
                <c:pt idx="3">
                  <c:v>3.8911682536999996E-2</c:v>
                </c:pt>
                <c:pt idx="4">
                  <c:v>5.6171944196999994E-2</c:v>
                </c:pt>
                <c:pt idx="5">
                  <c:v>7.1140398856999992E-2</c:v>
                </c:pt>
                <c:pt idx="6">
                  <c:v>8.2553236517E-2</c:v>
                </c:pt>
                <c:pt idx="7">
                  <c:v>9.0092487177000039E-2</c:v>
                </c:pt>
                <c:pt idx="8">
                  <c:v>9.4386020837000026E-2</c:v>
                </c:pt>
                <c:pt idx="9">
                  <c:v>9.700754749700008E-2</c:v>
                </c:pt>
                <c:pt idx="10">
                  <c:v>0.10047661715700007</c:v>
                </c:pt>
              </c:numCache>
            </c:numRef>
          </c:yVal>
          <c:smooth val="1"/>
          <c:extLst xmlns:c16r2="http://schemas.microsoft.com/office/drawing/2015/06/chart">
            <c:ext xmlns:c16="http://schemas.microsoft.com/office/drawing/2014/chart" uri="{C3380CC4-5D6E-409C-BE32-E72D297353CC}">
              <c16:uniqueId val="{00000001-6B46-4A0D-A806-2125276827DD}"/>
            </c:ext>
          </c:extLst>
        </c:ser>
        <c:dLbls>
          <c:showLegendKey val="0"/>
          <c:showVal val="0"/>
          <c:showCatName val="0"/>
          <c:showSerName val="0"/>
          <c:showPercent val="0"/>
          <c:showBubbleSize val="0"/>
        </c:dLbls>
        <c:axId val="243051808"/>
        <c:axId val="245328608"/>
      </c:scatterChart>
      <c:valAx>
        <c:axId val="243051808"/>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dirty="0"/>
                  <a:t>Funding as % of CDC recommendations (𝐹)</a:t>
                </a:r>
              </a:p>
            </c:rich>
          </c:tx>
          <c:layout>
            <c:manualLayout>
              <c:xMode val="edge"/>
              <c:yMode val="edge"/>
              <c:x val="0.18176573516545727"/>
              <c:y val="0.9280743125827586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245328608"/>
        <c:crosses val="autoZero"/>
        <c:crossBetween val="midCat"/>
        <c:majorUnit val="0.2"/>
      </c:valAx>
      <c:valAx>
        <c:axId val="245328608"/>
        <c:scaling>
          <c:orientation val="minMax"/>
          <c:max val="0.13"/>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243051808"/>
        <c:crosses val="autoZero"/>
        <c:crossBetween val="midCat"/>
        <c:majorUnit val="2.0000000000000004E-2"/>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showDLblsOverMax val="0"/>
  </c:chart>
  <c:spPr>
    <a:noFill/>
    <a:ln w="25400" cap="flat" cmpd="sng" algn="ctr">
      <a:no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US" b="0" dirty="0"/>
              <a:t>Effects of TC expenditures on </a:t>
            </a:r>
            <a:r>
              <a:rPr lang="en-US" b="0" dirty="0" smtClean="0"/>
              <a:t>smoking </a:t>
            </a:r>
            <a:br>
              <a:rPr lang="en-US" b="0" dirty="0" smtClean="0"/>
            </a:br>
            <a:r>
              <a:rPr lang="en-US" b="0" dirty="0" smtClean="0"/>
              <a:t>(assuming 0% initial funding)</a:t>
            </a:r>
            <a:endParaRPr lang="en-US" b="0" dirty="0"/>
          </a:p>
        </c:rich>
      </c:tx>
      <c:layout>
        <c:manualLayout>
          <c:xMode val="edge"/>
          <c:yMode val="edge"/>
          <c:x val="0.21490616797900264"/>
          <c:y val="4.357587022213743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plotArea>
      <c:layout/>
      <c:scatterChart>
        <c:scatterStyle val="smoothMarker"/>
        <c:varyColors val="0"/>
        <c:ser>
          <c:idx val="0"/>
          <c:order val="0"/>
          <c:tx>
            <c:strRef>
              <c:f>Sheet1!$F$28</c:f>
              <c:strCache>
                <c:ptCount val="1"/>
                <c:pt idx="0">
                  <c:v>cessation increase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Sheet1!$E$29:$E$39</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Sheet1!$G$29:$G$39</c:f>
              <c:numCache>
                <c:formatCode>0.0%</c:formatCode>
                <c:ptCount val="11"/>
                <c:pt idx="0">
                  <c:v>0</c:v>
                </c:pt>
                <c:pt idx="1">
                  <c:v>1.0507102355999999E-2</c:v>
                </c:pt>
                <c:pt idx="2">
                  <c:v>2.8533003796E-2</c:v>
                </c:pt>
                <c:pt idx="3">
                  <c:v>4.9922044435999992E-2</c:v>
                </c:pt>
                <c:pt idx="4">
                  <c:v>7.1249076275999995E-2</c:v>
                </c:pt>
                <c:pt idx="5">
                  <c:v>9.0032871316000018E-2</c:v>
                </c:pt>
                <c:pt idx="6">
                  <c:v>0.10473612155599998</c:v>
                </c:pt>
                <c:pt idx="7">
                  <c:v>0.11476543899599995</c:v>
                </c:pt>
                <c:pt idx="8">
                  <c:v>0.12047135563599998</c:v>
                </c:pt>
                <c:pt idx="9">
                  <c:v>0.12314832347599987</c:v>
                </c:pt>
                <c:pt idx="10">
                  <c:v>0.12503471451600001</c:v>
                </c:pt>
              </c:numCache>
            </c:numRef>
          </c:yVal>
          <c:smooth val="1"/>
          <c:extLst xmlns:c16r2="http://schemas.microsoft.com/office/drawing/2015/06/chart">
            <c:ext xmlns:c16="http://schemas.microsoft.com/office/drawing/2014/chart" uri="{C3380CC4-5D6E-409C-BE32-E72D297353CC}">
              <c16:uniqueId val="{00000000-6B46-4A0D-A806-2125276827DD}"/>
            </c:ext>
          </c:extLst>
        </c:ser>
        <c:ser>
          <c:idx val="1"/>
          <c:order val="1"/>
          <c:tx>
            <c:strRef>
              <c:f>Sheet1!$G$28</c:f>
              <c:strCache>
                <c:ptCount val="1"/>
                <c:pt idx="0">
                  <c:v>initiation decrease</c:v>
                </c:pt>
              </c:strCache>
            </c:strRef>
          </c:tx>
          <c:spPr>
            <a:ln w="1905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Sheet1!$E$29:$E$39</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Sheet1!$F$29:$F$39</c:f>
              <c:numCache>
                <c:formatCode>0.0%</c:formatCode>
                <c:ptCount val="11"/>
                <c:pt idx="0">
                  <c:v>2.13E-4</c:v>
                </c:pt>
                <c:pt idx="1">
                  <c:v>7.3001782170000005E-3</c:v>
                </c:pt>
                <c:pt idx="2">
                  <c:v>2.1569263876999995E-2</c:v>
                </c:pt>
                <c:pt idx="3">
                  <c:v>3.8911682536999996E-2</c:v>
                </c:pt>
                <c:pt idx="4">
                  <c:v>5.6171944196999994E-2</c:v>
                </c:pt>
                <c:pt idx="5">
                  <c:v>7.1140398856999992E-2</c:v>
                </c:pt>
                <c:pt idx="6">
                  <c:v>8.2553236517E-2</c:v>
                </c:pt>
                <c:pt idx="7">
                  <c:v>9.0092487177000039E-2</c:v>
                </c:pt>
                <c:pt idx="8">
                  <c:v>9.4386020837000026E-2</c:v>
                </c:pt>
                <c:pt idx="9">
                  <c:v>9.700754749700008E-2</c:v>
                </c:pt>
                <c:pt idx="10">
                  <c:v>0.10047661715700007</c:v>
                </c:pt>
              </c:numCache>
            </c:numRef>
          </c:yVal>
          <c:smooth val="1"/>
          <c:extLst xmlns:c16r2="http://schemas.microsoft.com/office/drawing/2015/06/chart">
            <c:ext xmlns:c16="http://schemas.microsoft.com/office/drawing/2014/chart" uri="{C3380CC4-5D6E-409C-BE32-E72D297353CC}">
              <c16:uniqueId val="{00000001-6B46-4A0D-A806-2125276827DD}"/>
            </c:ext>
          </c:extLst>
        </c:ser>
        <c:dLbls>
          <c:showLegendKey val="0"/>
          <c:showVal val="0"/>
          <c:showCatName val="0"/>
          <c:showSerName val="0"/>
          <c:showPercent val="0"/>
          <c:showBubbleSize val="0"/>
        </c:dLbls>
        <c:axId val="245332528"/>
        <c:axId val="245327432"/>
      </c:scatterChart>
      <c:valAx>
        <c:axId val="245332528"/>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a:t>Funding as % of CDC recommendations (𝐹)</a:t>
                </a:r>
              </a:p>
            </c:rich>
          </c:tx>
          <c:layout>
            <c:manualLayout>
              <c:xMode val="edge"/>
              <c:yMode val="edge"/>
              <c:x val="0.23078526902887139"/>
              <c:y val="0.8747597001323728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245327432"/>
        <c:crosses val="autoZero"/>
        <c:crossBetween val="midCat"/>
        <c:majorUnit val="0.2"/>
      </c:valAx>
      <c:valAx>
        <c:axId val="245327432"/>
        <c:scaling>
          <c:orientation val="minMax"/>
          <c:max val="0.13"/>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dk1"/>
                    </a:solidFill>
                    <a:latin typeface="+mn-lt"/>
                    <a:ea typeface="+mn-ea"/>
                    <a:cs typeface="+mn-cs"/>
                  </a:defRPr>
                </a:pPr>
                <a:r>
                  <a:rPr lang="en-US" dirty="0"/>
                  <a:t>Effect size</a:t>
                </a:r>
              </a:p>
              <a:p>
                <a:pPr>
                  <a:defRPr/>
                </a:pPr>
                <a:r>
                  <a:rPr lang="en-US" dirty="0" smtClean="0"/>
                  <a:t>(E)</a:t>
                </a:r>
                <a:endParaRPr lang="en-US" dirty="0"/>
              </a:p>
            </c:rich>
          </c:tx>
          <c:layout/>
          <c:overlay val="0"/>
          <c:spPr>
            <a:noFill/>
            <a:ln>
              <a:noFill/>
            </a:ln>
            <a:effectLst/>
          </c:spPr>
          <c:txPr>
            <a:bodyPr rot="0" spcFirstLastPara="1" vertOverflow="ellipsis" wrap="square" anchor="ctr" anchorCtr="1"/>
            <a:lstStyle/>
            <a:p>
              <a:pPr>
                <a:defRPr sz="1200" b="0" i="0" u="none" strike="noStrike" kern="1200" baseline="0">
                  <a:solidFill>
                    <a:schemeClr val="dk1"/>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245332528"/>
        <c:crosses val="autoZero"/>
        <c:crossBetween val="midCat"/>
        <c:majorUnit val="2.0000000000000004E-2"/>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DCF052A-87DB-4B33-8EA6-CCD993E45DA5}" type="datetimeFigureOut">
              <a:rPr lang="en-US" smtClean="0"/>
              <a:t>8/25/2017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AFD23D9-931C-4003-A983-7B03ADD88B88}" type="slidenum">
              <a:rPr lang="en-US" smtClean="0"/>
              <a:t>‹#›</a:t>
            </a:fld>
            <a:endParaRPr lang="en-US"/>
          </a:p>
        </p:txBody>
      </p:sp>
    </p:spTree>
    <p:extLst>
      <p:ext uri="{BB962C8B-B14F-4D97-AF65-F5344CB8AC3E}">
        <p14:creationId xmlns:p14="http://schemas.microsoft.com/office/powerpoint/2010/main" val="214148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DD8C45B-E4F3-46BA-BFB6-DB41CE3DB014}" type="slidenum">
              <a:rPr lang="en-US" smtClean="0"/>
              <a:t>1</a:t>
            </a:fld>
            <a:endParaRPr lang="en-US"/>
          </a:p>
        </p:txBody>
      </p:sp>
    </p:spTree>
    <p:extLst>
      <p:ext uri="{BB962C8B-B14F-4D97-AF65-F5344CB8AC3E}">
        <p14:creationId xmlns:p14="http://schemas.microsoft.com/office/powerpoint/2010/main" val="2015811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module estimates that </a:t>
            </a:r>
            <a:r>
              <a:rPr lang="en-US" i="1" dirty="0" smtClean="0"/>
              <a:t>at most</a:t>
            </a:r>
            <a:r>
              <a:rPr lang="en-US" i="1" baseline="0" dirty="0" smtClean="0"/>
              <a:t> </a:t>
            </a:r>
            <a:r>
              <a:rPr lang="en-US" i="0" baseline="0" dirty="0" smtClean="0"/>
              <a:t>going from 0% to 100% of CDC funding recommendations increases cessation by 12.5% and decreases initiation by 10%. </a:t>
            </a:r>
            <a:r>
              <a:rPr lang="en-US" i="0" dirty="0" smtClean="0"/>
              <a:t>Other effects that</a:t>
            </a:r>
            <a:r>
              <a:rPr lang="en-US" i="0" baseline="0" dirty="0" smtClean="0"/>
              <a:t> start from a baseline scenario of 0% initial funding are shown in this figure here. You can see that as</a:t>
            </a:r>
            <a:r>
              <a:rPr lang="en-US" dirty="0" smtClean="0"/>
              <a:t> the level of funding reaches higher levels, the curve flattens such that the magnitude of effect sizes diminishes. So at the lowest and highest levels of funding, marginal effects are less pronounced, and it’s assumed</a:t>
            </a:r>
            <a:r>
              <a:rPr lang="en-US" baseline="0" dirty="0" smtClean="0"/>
              <a:t> in the middle range of funding, effects for a given relative change in funding is larger in magnitude. </a:t>
            </a:r>
            <a:r>
              <a:rPr lang="en-US" dirty="0" smtClean="0"/>
              <a:t>This</a:t>
            </a:r>
            <a:r>
              <a:rPr lang="en-US" baseline="0" dirty="0" smtClean="0"/>
              <a:t> is assumed because tobacco control programs will not be very effective at extremely low levels of funding, and that once you exceed a certain level of funding, the return on that investment at higher levels of existing expenditures is smaller.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policy being simulated, we assume that the specified level of funding is maintained each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only the quitting rates decay over time, while the impact of expenditures remains constant going forward.</a:t>
            </a:r>
            <a:endParaRPr lang="en-US" dirty="0" smtClean="0"/>
          </a:p>
        </p:txBody>
      </p:sp>
      <p:sp>
        <p:nvSpPr>
          <p:cNvPr id="4" name="Slide Number Placeholder 3"/>
          <p:cNvSpPr>
            <a:spLocks noGrp="1"/>
          </p:cNvSpPr>
          <p:nvPr>
            <p:ph type="sldNum" sz="quarter" idx="10"/>
          </p:nvPr>
        </p:nvSpPr>
        <p:spPr/>
        <p:txBody>
          <a:bodyPr/>
          <a:lstStyle/>
          <a:p>
            <a:fld id="{EAFD23D9-931C-4003-A983-7B03ADD88B88}" type="slidenum">
              <a:rPr lang="en-US" smtClean="0"/>
              <a:t>10</a:t>
            </a:fld>
            <a:endParaRPr lang="en-US"/>
          </a:p>
        </p:txBody>
      </p:sp>
    </p:spTree>
    <p:extLst>
      <p:ext uri="{BB962C8B-B14F-4D97-AF65-F5344CB8AC3E}">
        <p14:creationId xmlns:p14="http://schemas.microsoft.com/office/powerpoint/2010/main" val="387460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policy’s </a:t>
            </a:r>
            <a:r>
              <a:rPr lang="en-US" baseline="0" dirty="0" smtClean="0"/>
              <a:t>effect sizes adhere to this same figure. So whatever the initial level of funding and the proposed level of funding being simulated, the effect size is the vertical distance between those two points for initiation and cessation respectively. For example if you’re starting from 20% and you go to 60% of CDC funding recommendations, the Initiation effect would be ~6%, while the cessation effect would be ~7%. </a:t>
            </a:r>
          </a:p>
          <a:p>
            <a:r>
              <a:rPr lang="en-US" baseline="0" dirty="0" smtClean="0"/>
              <a:t>However you’ll see little to no change in smoking going from 90% to 100%. We’ll go through some of these results on the website later.</a:t>
            </a:r>
          </a:p>
        </p:txBody>
      </p:sp>
      <p:sp>
        <p:nvSpPr>
          <p:cNvPr id="4" name="Slide Number Placeholder 3"/>
          <p:cNvSpPr>
            <a:spLocks noGrp="1"/>
          </p:cNvSpPr>
          <p:nvPr>
            <p:ph type="sldNum" sz="quarter" idx="10"/>
          </p:nvPr>
        </p:nvSpPr>
        <p:spPr/>
        <p:txBody>
          <a:bodyPr/>
          <a:lstStyle/>
          <a:p>
            <a:fld id="{EAFD23D9-931C-4003-A983-7B03ADD88B88}" type="slidenum">
              <a:rPr lang="en-US" smtClean="0"/>
              <a:t>11</a:t>
            </a:fld>
            <a:endParaRPr lang="en-US"/>
          </a:p>
        </p:txBody>
      </p:sp>
    </p:spTree>
    <p:extLst>
      <p:ext uri="{BB962C8B-B14F-4D97-AF65-F5344CB8AC3E}">
        <p14:creationId xmlns:p14="http://schemas.microsoft.com/office/powerpoint/2010/main" val="40743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a:t>
            </a:r>
            <a:r>
              <a:rPr lang="en-US" baseline="0" dirty="0" smtClean="0"/>
              <a:t> policy we considered is raising the MLA. This is an attractive policy option to decision-makers because it involves no costs, and is being increasingly considered at both the local and state levels.</a:t>
            </a:r>
          </a:p>
          <a:p>
            <a:endParaRPr lang="en-US" baseline="0" dirty="0" smtClean="0"/>
          </a:p>
          <a:p>
            <a:r>
              <a:rPr lang="en-US" baseline="0" dirty="0" smtClean="0"/>
              <a:t>While there is evidence on the effectiveness of raising the legal drinking age, and other analogous interventions, the evidence-base on raising the MLA for tobacco isn’t substantial. We use the work and estimated effects from the IOM committee’s report.</a:t>
            </a:r>
          </a:p>
          <a:p>
            <a:endParaRPr lang="en-US" baseline="0" dirty="0" smtClean="0"/>
          </a:p>
          <a:p>
            <a:r>
              <a:rPr lang="en-US" baseline="0" dirty="0" smtClean="0"/>
              <a:t>Since now some states and localities have raised the MLA, if we want to take the existing policy environment into consideration, one of the inputs required is the percent of the population already covered by those MLA laws. Some individual states have 19 as the MLA rather than 18, so we take that into account to, since the impact of going from 19 to 21, will be different than from 18 to 21. The second input is the age at which the user would like to set the MLA, and we use the same ages proposed in the IOM report: 19, 21, or 25.</a:t>
            </a:r>
            <a:endParaRPr lang="en-US" dirty="0"/>
          </a:p>
        </p:txBody>
      </p:sp>
      <p:sp>
        <p:nvSpPr>
          <p:cNvPr id="4" name="Slide Number Placeholder 3"/>
          <p:cNvSpPr>
            <a:spLocks noGrp="1"/>
          </p:cNvSpPr>
          <p:nvPr>
            <p:ph type="sldNum" sz="quarter" idx="10"/>
          </p:nvPr>
        </p:nvSpPr>
        <p:spPr/>
        <p:txBody>
          <a:bodyPr/>
          <a:lstStyle/>
          <a:p>
            <a:fld id="{EAFD23D9-931C-4003-A983-7B03ADD88B88}" type="slidenum">
              <a:rPr lang="en-US" smtClean="0"/>
              <a:t>12</a:t>
            </a:fld>
            <a:endParaRPr lang="en-US"/>
          </a:p>
        </p:txBody>
      </p:sp>
    </p:spTree>
    <p:extLst>
      <p:ext uri="{BB962C8B-B14F-4D97-AF65-F5344CB8AC3E}">
        <p14:creationId xmlns:p14="http://schemas.microsoft.com/office/powerpoint/2010/main" val="383644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policy is</a:t>
            </a:r>
            <a:r>
              <a:rPr lang="en-US" baseline="0" dirty="0" smtClean="0"/>
              <a:t> assumed to have no impact on cessation whatsoever. Which means that any changes to population smoking will take longer to realize. For this policy, we simulate results going out to 2100, whereas for the other policies we simulate through 2060. We also assume that policies at the local level are unaffected by policies implemented at the state level. So if a locality has an existing policy where the MLA is 21, then raising the MLA for the state up to 19 will have no effect on the population in that locality. However if a locality has an existing policy where the MLA is 19, then raising the state’s MLA to 21 </a:t>
            </a:r>
            <a:r>
              <a:rPr lang="en-US" i="1" baseline="0" dirty="0" smtClean="0"/>
              <a:t>will</a:t>
            </a:r>
            <a:r>
              <a:rPr lang="en-US" i="0" baseline="0" dirty="0" smtClean="0"/>
              <a:t> have an impact on that population. </a:t>
            </a:r>
            <a:endParaRPr lang="en-US" baseline="0" dirty="0" smtClean="0"/>
          </a:p>
          <a:p>
            <a:endParaRPr lang="en-US" baseline="0" dirty="0" smtClean="0"/>
          </a:p>
          <a:p>
            <a:r>
              <a:rPr lang="en-US" baseline="0" dirty="0" smtClean="0"/>
              <a:t>The table here is taken directly from the IOM report, where the estimated effects of raising the minimum ages to 19, 21, and 25 are organized here by age group. </a:t>
            </a:r>
            <a:endParaRPr lang="en-US" dirty="0"/>
          </a:p>
        </p:txBody>
      </p:sp>
      <p:sp>
        <p:nvSpPr>
          <p:cNvPr id="4" name="Slide Number Placeholder 3"/>
          <p:cNvSpPr>
            <a:spLocks noGrp="1"/>
          </p:cNvSpPr>
          <p:nvPr>
            <p:ph type="sldNum" sz="quarter" idx="10"/>
          </p:nvPr>
        </p:nvSpPr>
        <p:spPr/>
        <p:txBody>
          <a:bodyPr/>
          <a:lstStyle/>
          <a:p>
            <a:fld id="{EAFD23D9-931C-4003-A983-7B03ADD88B88}" type="slidenum">
              <a:rPr lang="en-US" smtClean="0"/>
              <a:t>13</a:t>
            </a:fld>
            <a:endParaRPr lang="en-US"/>
          </a:p>
        </p:txBody>
      </p:sp>
    </p:spTree>
    <p:extLst>
      <p:ext uri="{BB962C8B-B14F-4D97-AF65-F5344CB8AC3E}">
        <p14:creationId xmlns:p14="http://schemas.microsoft.com/office/powerpoint/2010/main" val="111657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we operationalized</a:t>
            </a:r>
            <a:r>
              <a:rPr lang="en-US" baseline="0" dirty="0" smtClean="0"/>
              <a:t> this is by assuming that these effects are scaled according to the population not currently covered by an existing MLA policy. So the effects of raising the MLA to 19 are applied, and scaled down based on the percent of the population already covered by MLA 19 or MLA 21 in that state or region. When considering raising the minimum age to 21, however, the full effect of going from 18 to 21 is applied to the population not covered by existing laws at 19 or 21. However for individuals in that state covered by minimum age laws at 19, we take the difference in the effects at 21 and 19, and apply it to that population. When summed, this results in the overall initiation effect. </a:t>
            </a:r>
          </a:p>
          <a:p>
            <a:r>
              <a:rPr lang="en-US" baseline="0" dirty="0" smtClean="0"/>
              <a:t>We use the same overall approach for raising the minimum age at 25 as well. </a:t>
            </a:r>
          </a:p>
        </p:txBody>
      </p:sp>
      <p:sp>
        <p:nvSpPr>
          <p:cNvPr id="4" name="Slide Number Placeholder 3"/>
          <p:cNvSpPr>
            <a:spLocks noGrp="1"/>
          </p:cNvSpPr>
          <p:nvPr>
            <p:ph type="sldNum" sz="quarter" idx="10"/>
          </p:nvPr>
        </p:nvSpPr>
        <p:spPr/>
        <p:txBody>
          <a:bodyPr/>
          <a:lstStyle/>
          <a:p>
            <a:fld id="{EAFD23D9-931C-4003-A983-7B03ADD88B88}" type="slidenum">
              <a:rPr lang="en-US" smtClean="0"/>
              <a:t>14</a:t>
            </a:fld>
            <a:endParaRPr lang="en-US"/>
          </a:p>
        </p:txBody>
      </p:sp>
    </p:spTree>
    <p:extLst>
      <p:ext uri="{BB962C8B-B14F-4D97-AF65-F5344CB8AC3E}">
        <p14:creationId xmlns:p14="http://schemas.microsoft.com/office/powerpoint/2010/main" val="3733529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SHG policy module and TCP tool provides with information smoking prevalence under the policy vs baseline scenario, the number of deaths avoided, and the number of life years gained.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calculate the number of deaths avoided under the policy scenario compared to baseline, we follow this same approach that was used in the development of the IOM report. </a:t>
                </a:r>
                <a:r>
                  <a:rPr lang="en-US" dirty="0" smtClean="0"/>
                  <a:t>To </a:t>
                </a:r>
                <a:r>
                  <a:rPr lang="en-US" dirty="0"/>
                  <a:t>calculate the number of deaths in a given scenario, the number of smoking-attributable deaths (</a:t>
                </a:r>
                <a14:m>
                  <m:oMath xmlns:m="http://schemas.openxmlformats.org/officeDocument/2006/math">
                    <m:r>
                      <a:rPr lang="en-US" i="1">
                        <a:latin typeface="Cambria Math" panose="02040503050406030204" pitchFamily="18" charset="0"/>
                      </a:rPr>
                      <m:t>𝑆𝐴𝐷</m:t>
                    </m:r>
                  </m:oMath>
                </a14:m>
                <a:r>
                  <a:rPr lang="en-US" dirty="0"/>
                  <a:t>) are summed for both former smokers and current smokers across ages and genders. The total deaths are calculated by first multiplying the </a:t>
                </a:r>
                <a:r>
                  <a:rPr lang="en-US" dirty="0" err="1"/>
                  <a:t>prevalences</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𝑝𝑟𝑒𝑣</m:t>
                        </m:r>
                      </m:e>
                      <m:sub>
                        <m:r>
                          <a:rPr lang="en-US" i="1">
                            <a:latin typeface="Cambria Math" panose="02040503050406030204" pitchFamily="18" charset="0"/>
                          </a:rPr>
                          <m:t>𝑐𝑠</m:t>
                        </m:r>
                        <m:r>
                          <a:rPr lang="en-US" i="1">
                            <a:latin typeface="Cambria Math" panose="02040503050406030204" pitchFamily="18" charset="0"/>
                          </a:rPr>
                          <m:t>, </m:t>
                        </m:r>
                        <m:r>
                          <a:rPr lang="en-US" i="1">
                            <a:latin typeface="Cambria Math" panose="02040503050406030204" pitchFamily="18" charset="0"/>
                          </a:rPr>
                          <m:t>𝑓𝑠</m:t>
                        </m:r>
                      </m:sub>
                    </m:sSub>
                  </m:oMath>
                </a14:m>
                <a:r>
                  <a:rPr lang="en-US" dirty="0"/>
                  <a:t>) by the corresponding population sizes (</a:t>
                </a:r>
                <a14:m>
                  <m:oMath xmlns:m="http://schemas.openxmlformats.org/officeDocument/2006/math">
                    <m:r>
                      <a:rPr lang="en-US" i="1">
                        <a:latin typeface="Cambria Math" panose="02040503050406030204" pitchFamily="18" charset="0"/>
                      </a:rPr>
                      <m:t>𝑃</m:t>
                    </m:r>
                  </m:oMath>
                </a14:m>
                <a:r>
                  <a:rPr lang="en-US" dirty="0"/>
                  <a:t>) for each age group and gender, and then again by the difference in mortality rates between current or former smokers and never smokers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𝑐𝑠</m:t>
                        </m:r>
                        <m:r>
                          <a:rPr lang="en-US" i="1">
                            <a:latin typeface="Cambria Math" panose="02040503050406030204" pitchFamily="18" charset="0"/>
                          </a:rPr>
                          <m:t>,</m:t>
                        </m:r>
                        <m:r>
                          <a:rPr lang="en-US" i="1">
                            <a:latin typeface="Cambria Math" panose="02040503050406030204" pitchFamily="18" charset="0"/>
                          </a:rPr>
                          <m:t>𝑓𝑠</m:t>
                        </m:r>
                        <m:r>
                          <a:rPr lang="en-US" i="1">
                            <a:latin typeface="Cambria Math" panose="02040503050406030204" pitchFamily="18" charset="0"/>
                          </a:rPr>
                          <m:t>,</m:t>
                        </m:r>
                        <m:r>
                          <a:rPr lang="en-US" i="1">
                            <a:latin typeface="Cambria Math" panose="02040503050406030204" pitchFamily="18" charset="0"/>
                          </a:rPr>
                          <m:t>𝑛𝑠</m:t>
                        </m:r>
                      </m:sub>
                    </m:sSub>
                  </m:oMath>
                </a14:m>
                <a:r>
                  <a:rPr lang="en-US" dirty="0"/>
                  <a:t>) like </a:t>
                </a:r>
                <a:r>
                  <a:rPr lang="en-US" dirty="0" smtClean="0"/>
                  <a:t>so.</a:t>
                </a:r>
                <a:r>
                  <a:rPr lang="en-US" baseline="0" dirty="0" smtClean="0"/>
                  <a:t> This gives us the number of population deaths attributable to current smokers, and to former smoking. Then we calculate the number of deaths avoided under the policy scenario by taking difference in the total SADs between policy and baseline scenarios.</a:t>
                </a:r>
                <a:endParaRPr lang="en-US"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t>
                </a:r>
                <a:r>
                  <a:rPr lang="en-US" dirty="0"/>
                  <a:t>calculate the number of deaths in a given scenario, the number of smoking-attributable deaths (</a:t>
                </a:r>
                <a:r>
                  <a:rPr lang="en-US" i="0">
                    <a:latin typeface="Cambria Math" panose="02040503050406030204" pitchFamily="18" charset="0"/>
                  </a:rPr>
                  <a:t>𝑆𝐴𝐷</a:t>
                </a:r>
                <a:r>
                  <a:rPr lang="en-US" dirty="0"/>
                  <a:t>) are summed for both former smokers and current smokers across ages and genders. The total deaths are calculated by first multiplying the </a:t>
                </a:r>
                <a:r>
                  <a:rPr lang="en-US" dirty="0" err="1"/>
                  <a:t>prevalences</a:t>
                </a:r>
                <a:r>
                  <a:rPr lang="en-US" dirty="0"/>
                  <a:t> (</a:t>
                </a:r>
                <a:r>
                  <a:rPr lang="en-US" i="0">
                    <a:latin typeface="Cambria Math" panose="02040503050406030204" pitchFamily="18" charset="0"/>
                  </a:rPr>
                  <a:t>〖𝑝𝑟𝑒𝑣〗_(𝑐𝑠, 𝑓𝑠)</a:t>
                </a:r>
                <a:r>
                  <a:rPr lang="en-US" dirty="0"/>
                  <a:t>) by the corresponding population sizes (</a:t>
                </a:r>
                <a:r>
                  <a:rPr lang="en-US" i="0">
                    <a:latin typeface="Cambria Math" panose="02040503050406030204" pitchFamily="18" charset="0"/>
                  </a:rPr>
                  <a:t>𝑃</a:t>
                </a:r>
                <a:r>
                  <a:rPr lang="en-US" dirty="0"/>
                  <a:t>) for each age group and gender, and then again by the difference in mortality rates between current or former smokers and never smokers (</a:t>
                </a:r>
                <a:r>
                  <a:rPr lang="en-US" i="0">
                    <a:latin typeface="Cambria Math" panose="02040503050406030204" pitchFamily="18" charset="0"/>
                  </a:rPr>
                  <a:t>𝜇_(𝑐𝑠,𝑓𝑠,𝑛𝑠)</a:t>
                </a:r>
                <a:r>
                  <a:rPr lang="en-US" dirty="0"/>
                  <a:t>) like so:</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each premature death of a current or former smoker at a given age, the number of life years lost due to smoking for that individual is the life expectancy for never smokers at that age (</a:t>
                </a:r>
                <a:r>
                  <a:rPr lang="en-US" i="0">
                    <a:latin typeface="Cambria Math" panose="02040503050406030204" pitchFamily="18" charset="0"/>
                  </a:rPr>
                  <a:t>𝑒_𝑛𝑠</a:t>
                </a:r>
                <a:r>
                  <a:rPr lang="en-US" dirty="0"/>
                  <a:t>). Thus, by applying the never smoker life expectancy to the number of smoking-attributable deaths at a given age, the total years of life lost (</a:t>
                </a:r>
                <a:r>
                  <a:rPr lang="en-US" i="0">
                    <a:latin typeface="Cambria Math" panose="02040503050406030204" pitchFamily="18" charset="0"/>
                  </a:rPr>
                  <a:t>𝑌𝐿𝐿</a:t>
                </a:r>
                <a:r>
                  <a:rPr lang="en-US" dirty="0"/>
                  <a:t>) in the population can be calculated by the summing this value across all ages and genders. Life years gained are calculated by then subtracting the total years of life lost due to smoking under the policy scenario from the total under the baseline scenario.</a:t>
                </a:r>
              </a:p>
              <a:p>
                <a:endParaRPr lang="en-US" dirty="0"/>
              </a:p>
            </p:txBody>
          </p:sp>
        </mc:Fallback>
      </mc:AlternateContent>
      <p:sp>
        <p:nvSpPr>
          <p:cNvPr id="4" name="Slide Number Placeholder 3"/>
          <p:cNvSpPr>
            <a:spLocks noGrp="1"/>
          </p:cNvSpPr>
          <p:nvPr>
            <p:ph type="sldNum" sz="quarter" idx="10"/>
          </p:nvPr>
        </p:nvSpPr>
        <p:spPr/>
        <p:txBody>
          <a:bodyPr/>
          <a:lstStyle/>
          <a:p>
            <a:fld id="{EAFD23D9-931C-4003-A983-7B03ADD88B88}" type="slidenum">
              <a:rPr lang="en-US" smtClean="0"/>
              <a:t>15</a:t>
            </a:fld>
            <a:endParaRPr lang="en-US"/>
          </a:p>
        </p:txBody>
      </p:sp>
    </p:spTree>
    <p:extLst>
      <p:ext uri="{BB962C8B-B14F-4D97-AF65-F5344CB8AC3E}">
        <p14:creationId xmlns:p14="http://schemas.microsoft.com/office/powerpoint/2010/main" val="628346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SHG policy module and TCP tool provides with information smoking prevalence under the policy vs baseline scenario, the number of deaths avoided, and the number of life years gained.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calculate the number of deaths avoided under the policy scenario compared to baseline, we follow this same approach that was used in the development of the IOM report. </a:t>
                </a:r>
                <a:r>
                  <a:rPr lang="en-US" dirty="0" smtClean="0"/>
                  <a:t>To </a:t>
                </a:r>
                <a:r>
                  <a:rPr lang="en-US" dirty="0"/>
                  <a:t>calculate the number of deaths in a given scenario, the number of smoking-attributable deaths (</a:t>
                </a:r>
                <a14:m>
                  <m:oMath xmlns:m="http://schemas.openxmlformats.org/officeDocument/2006/math">
                    <m:r>
                      <a:rPr lang="en-US" i="1">
                        <a:latin typeface="Cambria Math" panose="02040503050406030204" pitchFamily="18" charset="0"/>
                      </a:rPr>
                      <m:t>𝑆𝐴𝐷</m:t>
                    </m:r>
                  </m:oMath>
                </a14:m>
                <a:r>
                  <a:rPr lang="en-US" dirty="0"/>
                  <a:t>) are summed for both former smokers and current smokers across ages and genders. The total deaths are calculated by first multiplying the </a:t>
                </a:r>
                <a:r>
                  <a:rPr lang="en-US" dirty="0" err="1"/>
                  <a:t>prevalences</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𝑝𝑟𝑒𝑣</m:t>
                        </m:r>
                      </m:e>
                      <m:sub>
                        <m:r>
                          <a:rPr lang="en-US" i="1">
                            <a:latin typeface="Cambria Math" panose="02040503050406030204" pitchFamily="18" charset="0"/>
                          </a:rPr>
                          <m:t>𝑐𝑠</m:t>
                        </m:r>
                        <m:r>
                          <a:rPr lang="en-US" i="1">
                            <a:latin typeface="Cambria Math" panose="02040503050406030204" pitchFamily="18" charset="0"/>
                          </a:rPr>
                          <m:t>, </m:t>
                        </m:r>
                        <m:r>
                          <a:rPr lang="en-US" i="1">
                            <a:latin typeface="Cambria Math" panose="02040503050406030204" pitchFamily="18" charset="0"/>
                          </a:rPr>
                          <m:t>𝑓𝑠</m:t>
                        </m:r>
                      </m:sub>
                    </m:sSub>
                  </m:oMath>
                </a14:m>
                <a:r>
                  <a:rPr lang="en-US" dirty="0"/>
                  <a:t>) by the corresponding population sizes (</a:t>
                </a:r>
                <a14:m>
                  <m:oMath xmlns:m="http://schemas.openxmlformats.org/officeDocument/2006/math">
                    <m:r>
                      <a:rPr lang="en-US" i="1">
                        <a:latin typeface="Cambria Math" panose="02040503050406030204" pitchFamily="18" charset="0"/>
                      </a:rPr>
                      <m:t>𝑃</m:t>
                    </m:r>
                  </m:oMath>
                </a14:m>
                <a:r>
                  <a:rPr lang="en-US" dirty="0"/>
                  <a:t>) for each age group and gender, and then again by the difference in mortality rates between current or former smokers and never smokers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𝑐𝑠</m:t>
                        </m:r>
                        <m:r>
                          <a:rPr lang="en-US" i="1">
                            <a:latin typeface="Cambria Math" panose="02040503050406030204" pitchFamily="18" charset="0"/>
                          </a:rPr>
                          <m:t>,</m:t>
                        </m:r>
                        <m:r>
                          <a:rPr lang="en-US" i="1">
                            <a:latin typeface="Cambria Math" panose="02040503050406030204" pitchFamily="18" charset="0"/>
                          </a:rPr>
                          <m:t>𝑓𝑠</m:t>
                        </m:r>
                        <m:r>
                          <a:rPr lang="en-US" i="1">
                            <a:latin typeface="Cambria Math" panose="02040503050406030204" pitchFamily="18" charset="0"/>
                          </a:rPr>
                          <m:t>,</m:t>
                        </m:r>
                        <m:r>
                          <a:rPr lang="en-US" i="1">
                            <a:latin typeface="Cambria Math" panose="02040503050406030204" pitchFamily="18" charset="0"/>
                          </a:rPr>
                          <m:t>𝑛𝑠</m:t>
                        </m:r>
                      </m:sub>
                    </m:sSub>
                  </m:oMath>
                </a14:m>
                <a:r>
                  <a:rPr lang="en-US" dirty="0"/>
                  <a:t>) like </a:t>
                </a:r>
                <a:r>
                  <a:rPr lang="en-US" dirty="0" smtClean="0"/>
                  <a:t>so.</a:t>
                </a:r>
                <a:r>
                  <a:rPr lang="en-US" baseline="0" dirty="0" smtClean="0"/>
                  <a:t> This gives us the number of population deaths attributable to current smokers, and to former smoking. Then we calculate the number of deaths avoided under the policy scenario by taking difference in the total SADs between policy and baseline scenarios.</a:t>
                </a:r>
                <a:endParaRPr lang="en-US"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t>
                </a:r>
                <a:r>
                  <a:rPr lang="en-US" dirty="0"/>
                  <a:t>calculate the number of deaths in a given scenario, the number of smoking-attributable deaths (</a:t>
                </a:r>
                <a:r>
                  <a:rPr lang="en-US" i="0">
                    <a:latin typeface="Cambria Math" panose="02040503050406030204" pitchFamily="18" charset="0"/>
                  </a:rPr>
                  <a:t>𝑆𝐴𝐷</a:t>
                </a:r>
                <a:r>
                  <a:rPr lang="en-US" dirty="0"/>
                  <a:t>) are summed for both former smokers and current smokers across ages and genders. The total deaths are calculated by first multiplying the </a:t>
                </a:r>
                <a:r>
                  <a:rPr lang="en-US" dirty="0" err="1"/>
                  <a:t>prevalences</a:t>
                </a:r>
                <a:r>
                  <a:rPr lang="en-US" dirty="0"/>
                  <a:t> (</a:t>
                </a:r>
                <a:r>
                  <a:rPr lang="en-US" i="0">
                    <a:latin typeface="Cambria Math" panose="02040503050406030204" pitchFamily="18" charset="0"/>
                  </a:rPr>
                  <a:t>〖𝑝𝑟𝑒𝑣〗_(𝑐𝑠, 𝑓𝑠)</a:t>
                </a:r>
                <a:r>
                  <a:rPr lang="en-US" dirty="0"/>
                  <a:t>) by the corresponding population sizes (</a:t>
                </a:r>
                <a:r>
                  <a:rPr lang="en-US" i="0">
                    <a:latin typeface="Cambria Math" panose="02040503050406030204" pitchFamily="18" charset="0"/>
                  </a:rPr>
                  <a:t>𝑃</a:t>
                </a:r>
                <a:r>
                  <a:rPr lang="en-US" dirty="0"/>
                  <a:t>) for each age group and gender, and then again by the difference in mortality rates between current or former smokers and never smokers (</a:t>
                </a:r>
                <a:r>
                  <a:rPr lang="en-US" i="0">
                    <a:latin typeface="Cambria Math" panose="02040503050406030204" pitchFamily="18" charset="0"/>
                  </a:rPr>
                  <a:t>𝜇_(𝑐𝑠,𝑓𝑠,𝑛𝑠)</a:t>
                </a:r>
                <a:r>
                  <a:rPr lang="en-US" dirty="0"/>
                  <a:t>) like so:</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each premature death of a current or former smoker at a given age, the number of life years lost due to smoking for that individual is the life expectancy for never smokers at that age (</a:t>
                </a:r>
                <a:r>
                  <a:rPr lang="en-US" i="0">
                    <a:latin typeface="Cambria Math" panose="02040503050406030204" pitchFamily="18" charset="0"/>
                  </a:rPr>
                  <a:t>𝑒_𝑛𝑠</a:t>
                </a:r>
                <a:r>
                  <a:rPr lang="en-US" dirty="0"/>
                  <a:t>). Thus, by applying the never smoker life expectancy to the number of smoking-attributable deaths at a given age, the total years of life lost (</a:t>
                </a:r>
                <a:r>
                  <a:rPr lang="en-US" i="0">
                    <a:latin typeface="Cambria Math" panose="02040503050406030204" pitchFamily="18" charset="0"/>
                  </a:rPr>
                  <a:t>𝑌𝐿𝐿</a:t>
                </a:r>
                <a:r>
                  <a:rPr lang="en-US" dirty="0"/>
                  <a:t>) in the population can be calculated by the summing this value across all ages and genders. Life years gained are calculated by then subtracting the total years of life lost due to smoking under the policy scenario from the total under the baseline scenario.</a:t>
                </a:r>
              </a:p>
              <a:p>
                <a:endParaRPr lang="en-US" dirty="0"/>
              </a:p>
            </p:txBody>
          </p:sp>
        </mc:Fallback>
      </mc:AlternateContent>
      <p:sp>
        <p:nvSpPr>
          <p:cNvPr id="4" name="Slide Number Placeholder 3"/>
          <p:cNvSpPr>
            <a:spLocks noGrp="1"/>
          </p:cNvSpPr>
          <p:nvPr>
            <p:ph type="sldNum" sz="quarter" idx="10"/>
          </p:nvPr>
        </p:nvSpPr>
        <p:spPr/>
        <p:txBody>
          <a:bodyPr/>
          <a:lstStyle/>
          <a:p>
            <a:fld id="{EAFD23D9-931C-4003-A983-7B03ADD88B88}" type="slidenum">
              <a:rPr lang="en-US" smtClean="0"/>
              <a:t>16</a:t>
            </a:fld>
            <a:endParaRPr lang="en-US"/>
          </a:p>
        </p:txBody>
      </p:sp>
    </p:spTree>
    <p:extLst>
      <p:ext uri="{BB962C8B-B14F-4D97-AF65-F5344CB8AC3E}">
        <p14:creationId xmlns:p14="http://schemas.microsoft.com/office/powerpoint/2010/main" val="160161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similarly done for life years gained, however f</a:t>
                </a:r>
                <a:r>
                  <a:rPr lang="en-US" dirty="0" smtClean="0"/>
                  <a:t>or each premature death of a current or former smoker at a given age, the number of life years lost due to smoking for that individual is the life expectancy for never smokers at that age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𝑛𝑠</m:t>
                        </m:r>
                      </m:sub>
                    </m:sSub>
                  </m:oMath>
                </a14:m>
                <a:r>
                  <a:rPr lang="en-US" dirty="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Thus</a:t>
                </a:r>
                <a:r>
                  <a:rPr lang="en-US" dirty="0"/>
                  <a:t>, by applying the never smoker life expectancy to the number of smoking-attributable deaths at a given age, the total years of life lost (</a:t>
                </a:r>
                <a14:m>
                  <m:oMath xmlns:m="http://schemas.openxmlformats.org/officeDocument/2006/math">
                    <m:r>
                      <a:rPr lang="en-US" i="1">
                        <a:latin typeface="Cambria Math" panose="02040503050406030204" pitchFamily="18" charset="0"/>
                      </a:rPr>
                      <m:t>𝑌𝐿𝐿</m:t>
                    </m:r>
                  </m:oMath>
                </a14:m>
                <a:r>
                  <a:rPr lang="en-US" dirty="0"/>
                  <a:t>) in the population can be calculated by the summing this value across all ages and genders. Life years gained are calculated by then subtracting the total years of life lost due to smoking under the policy scenario from the total under the baseline scenario.</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t>
                </a:r>
                <a:r>
                  <a:rPr lang="en-US" dirty="0"/>
                  <a:t>calculate the number of deaths in a given scenario, the number of smoking-attributable deaths (</a:t>
                </a:r>
                <a:r>
                  <a:rPr lang="en-US" i="0">
                    <a:latin typeface="Cambria Math" panose="02040503050406030204" pitchFamily="18" charset="0"/>
                  </a:rPr>
                  <a:t>𝑆𝐴𝐷</a:t>
                </a:r>
                <a:r>
                  <a:rPr lang="en-US" dirty="0"/>
                  <a:t>) are summed for both former smokers and current smokers across ages and genders. The total deaths are calculated by first multiplying the </a:t>
                </a:r>
                <a:r>
                  <a:rPr lang="en-US" dirty="0" err="1"/>
                  <a:t>prevalences</a:t>
                </a:r>
                <a:r>
                  <a:rPr lang="en-US" dirty="0"/>
                  <a:t> (</a:t>
                </a:r>
                <a:r>
                  <a:rPr lang="en-US" i="0">
                    <a:latin typeface="Cambria Math" panose="02040503050406030204" pitchFamily="18" charset="0"/>
                  </a:rPr>
                  <a:t>〖𝑝𝑟𝑒𝑣〗_(𝑐𝑠, 𝑓𝑠)</a:t>
                </a:r>
                <a:r>
                  <a:rPr lang="en-US" dirty="0"/>
                  <a:t>) by the corresponding population sizes (</a:t>
                </a:r>
                <a:r>
                  <a:rPr lang="en-US" i="0">
                    <a:latin typeface="Cambria Math" panose="02040503050406030204" pitchFamily="18" charset="0"/>
                  </a:rPr>
                  <a:t>𝑃</a:t>
                </a:r>
                <a:r>
                  <a:rPr lang="en-US" dirty="0"/>
                  <a:t>) for each age group and gender, and then again by the difference in mortality rates between current or former smokers and never smokers (</a:t>
                </a:r>
                <a:r>
                  <a:rPr lang="en-US" i="0">
                    <a:latin typeface="Cambria Math" panose="02040503050406030204" pitchFamily="18" charset="0"/>
                  </a:rPr>
                  <a:t>𝜇_(𝑐𝑠,𝑓𝑠,𝑛𝑠)</a:t>
                </a:r>
                <a:r>
                  <a:rPr lang="en-US" dirty="0"/>
                  <a:t>) like so:</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each premature death of a current or former smoker at a given age, the number of life years lost due to smoking for that individual is the life expectancy for never smokers at that age (</a:t>
                </a:r>
                <a:r>
                  <a:rPr lang="en-US" i="0">
                    <a:latin typeface="Cambria Math" panose="02040503050406030204" pitchFamily="18" charset="0"/>
                  </a:rPr>
                  <a:t>𝑒_𝑛𝑠</a:t>
                </a:r>
                <a:r>
                  <a:rPr lang="en-US" dirty="0"/>
                  <a:t>). Thus, by applying the never smoker life expectancy to the number of smoking-attributable deaths at a given age, the total years of life lost (</a:t>
                </a:r>
                <a:r>
                  <a:rPr lang="en-US" i="0">
                    <a:latin typeface="Cambria Math" panose="02040503050406030204" pitchFamily="18" charset="0"/>
                  </a:rPr>
                  <a:t>𝑌𝐿𝐿</a:t>
                </a:r>
                <a:r>
                  <a:rPr lang="en-US" dirty="0"/>
                  <a:t>) in the population can be calculated by the summing this value across all ages and genders. Life years gained are calculated by then subtracting the total years of life lost due to smoking under the policy scenario from the total under the baseline scenario.</a:t>
                </a:r>
              </a:p>
              <a:p>
                <a:endParaRPr lang="en-US" dirty="0"/>
              </a:p>
            </p:txBody>
          </p:sp>
        </mc:Fallback>
      </mc:AlternateContent>
      <p:sp>
        <p:nvSpPr>
          <p:cNvPr id="4" name="Slide Number Placeholder 3"/>
          <p:cNvSpPr>
            <a:spLocks noGrp="1"/>
          </p:cNvSpPr>
          <p:nvPr>
            <p:ph type="sldNum" sz="quarter" idx="10"/>
          </p:nvPr>
        </p:nvSpPr>
        <p:spPr/>
        <p:txBody>
          <a:bodyPr/>
          <a:lstStyle/>
          <a:p>
            <a:fld id="{EAFD23D9-931C-4003-A983-7B03ADD88B88}" type="slidenum">
              <a:rPr lang="en-US" smtClean="0"/>
              <a:t>17</a:t>
            </a:fld>
            <a:endParaRPr lang="en-US"/>
          </a:p>
        </p:txBody>
      </p:sp>
    </p:spTree>
    <p:extLst>
      <p:ext uri="{BB962C8B-B14F-4D97-AF65-F5344CB8AC3E}">
        <p14:creationId xmlns:p14="http://schemas.microsoft.com/office/powerpoint/2010/main" val="36392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most decision-making happens at the state level, we needed to re-scale our results. The SHG doesn’t simulate differences by geographic region and it doesn’t account for different demographic compositions across states. So we took national-level outputs from the SHG policy module and directly scaled that to the population sizes and smoking prevalence for each US state and Washington DC in 2015.</a:t>
            </a:r>
            <a:endParaRPr lang="en-US" dirty="0"/>
          </a:p>
        </p:txBody>
      </p:sp>
      <p:sp>
        <p:nvSpPr>
          <p:cNvPr id="4" name="Slide Number Placeholder 3"/>
          <p:cNvSpPr>
            <a:spLocks noGrp="1"/>
          </p:cNvSpPr>
          <p:nvPr>
            <p:ph type="sldNum" sz="quarter" idx="10"/>
          </p:nvPr>
        </p:nvSpPr>
        <p:spPr/>
        <p:txBody>
          <a:bodyPr/>
          <a:lstStyle/>
          <a:p>
            <a:fld id="{EAFD23D9-931C-4003-A983-7B03ADD88B88}" type="slidenum">
              <a:rPr lang="en-US" smtClean="0"/>
              <a:t>18</a:t>
            </a:fld>
            <a:endParaRPr lang="en-US"/>
          </a:p>
        </p:txBody>
      </p:sp>
    </p:spTree>
    <p:extLst>
      <p:ext uri="{BB962C8B-B14F-4D97-AF65-F5344CB8AC3E}">
        <p14:creationId xmlns:p14="http://schemas.microsoft.com/office/powerpoint/2010/main" val="278541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D23D9-931C-4003-A983-7B03ADD88B88}" type="slidenum">
              <a:rPr lang="en-US" smtClean="0"/>
              <a:t>19</a:t>
            </a:fld>
            <a:endParaRPr lang="en-US"/>
          </a:p>
        </p:txBody>
      </p:sp>
    </p:spTree>
    <p:extLst>
      <p:ext uri="{BB962C8B-B14F-4D97-AF65-F5344CB8AC3E}">
        <p14:creationId xmlns:p14="http://schemas.microsoft.com/office/powerpoint/2010/main" val="207286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SHG</a:t>
            </a:r>
            <a:r>
              <a:rPr lang="en-US" sz="1200" baseline="0" dirty="0" smtClean="0"/>
              <a:t> </a:t>
            </a:r>
            <a:r>
              <a:rPr lang="en-US" sz="1200" dirty="0" smtClean="0"/>
              <a:t>simulates detailed individual-level smoking and other-cause mortality histories. It’s calibrated to data from the NHIS.</a:t>
            </a:r>
            <a:r>
              <a:rPr lang="en-US" sz="1200" baseline="0" dirty="0" smtClean="0"/>
              <a:t> </a:t>
            </a:r>
            <a:r>
              <a:rPr lang="en-US" sz="1200" dirty="0" smtClean="0"/>
              <a:t>For each person</a:t>
            </a:r>
            <a:r>
              <a:rPr lang="en-US" sz="1200" baseline="0" dirty="0" smtClean="0"/>
              <a:t> simulated, we can </a:t>
            </a:r>
            <a:r>
              <a:rPr lang="en-US" sz="1200" dirty="0" smtClean="0"/>
              <a:t>specify their year of birth, gender, and the SHG simulates</a:t>
            </a:r>
            <a:r>
              <a:rPr lang="en-US" sz="1200" baseline="0" dirty="0" smtClean="0"/>
              <a:t> their probability of smoking initiation, cessation, and death in any given year. </a:t>
            </a:r>
            <a:r>
              <a:rPr lang="en-US" dirty="0" smtClean="0"/>
              <a:t>From these individual</a:t>
            </a:r>
            <a:r>
              <a:rPr lang="en-US" baseline="0" dirty="0" smtClean="0"/>
              <a:t> life and smoking histories,</a:t>
            </a:r>
            <a:r>
              <a:rPr lang="en-US" dirty="0" smtClean="0"/>
              <a:t> we can obtain smoking prevalence and deaths at the population level. </a:t>
            </a:r>
            <a:endParaRPr lang="en-US" sz="1200"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In this work, w</a:t>
            </a:r>
            <a:r>
              <a:rPr lang="en-US" sz="1200" b="0" i="0" kern="1200" dirty="0" smtClean="0">
                <a:solidFill>
                  <a:schemeClr val="tx1"/>
                </a:solidFill>
                <a:effectLst/>
                <a:latin typeface="+mn-lt"/>
                <a:ea typeface="+mn-ea"/>
                <a:cs typeface="+mn-cs"/>
              </a:rPr>
              <a:t>e extend the CISNET SHG to evaluate the effects of policies. </a:t>
            </a:r>
            <a:r>
              <a:rPr lang="en-US" dirty="0" smtClean="0"/>
              <a:t>The way</a:t>
            </a:r>
            <a:r>
              <a:rPr lang="en-US" baseline="0" dirty="0" smtClean="0"/>
              <a:t> the policy module works is that it modifies those initiation and cessation probabilities used by the SHG, thus enabling the SHG to simulate individual smoking histories under a scenario where individual-level probabilities of smoking initiation decrease and smoking cessation probabilities increase.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to evaluate the impact of a specific policy, we need</a:t>
            </a:r>
            <a:r>
              <a:rPr lang="en-US" dirty="0" smtClean="0"/>
              <a:t> to determine the appropriate initiation</a:t>
            </a:r>
            <a:r>
              <a:rPr lang="en-US" baseline="0" dirty="0" smtClean="0"/>
              <a:t> and cessation effect modifiers, and to vary those modifiers according to each individual’s age, when the simulated policy would go into effect, and how long its been since that policy was put into place.</a:t>
            </a:r>
            <a:endParaRPr lang="en-US" dirty="0" smtClean="0"/>
          </a:p>
          <a:p>
            <a:endParaRPr lang="en-US" dirty="0"/>
          </a:p>
        </p:txBody>
      </p:sp>
      <p:sp>
        <p:nvSpPr>
          <p:cNvPr id="4" name="Slide Number Placeholder 3"/>
          <p:cNvSpPr>
            <a:spLocks noGrp="1"/>
          </p:cNvSpPr>
          <p:nvPr>
            <p:ph type="sldNum" sz="quarter" idx="10"/>
          </p:nvPr>
        </p:nvSpPr>
        <p:spPr/>
        <p:txBody>
          <a:bodyPr/>
          <a:lstStyle/>
          <a:p>
            <a:fld id="{EAFD23D9-931C-4003-A983-7B03ADD88B88}" type="slidenum">
              <a:rPr lang="en-US" smtClean="0"/>
              <a:t>2</a:t>
            </a:fld>
            <a:endParaRPr lang="en-US"/>
          </a:p>
        </p:txBody>
      </p:sp>
    </p:spTree>
    <p:extLst>
      <p:ext uri="{BB962C8B-B14F-4D97-AF65-F5344CB8AC3E}">
        <p14:creationId xmlns:p14="http://schemas.microsoft.com/office/powerpoint/2010/main" val="321246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policy,</a:t>
            </a:r>
            <a:r>
              <a:rPr lang="en-US" baseline="0" dirty="0" smtClean="0"/>
              <a:t> raising cigarette taxes, is also the tobacco control policy with the strongest evidence-base. The research has shown this to be a highly effective intervention, and it’s an attractive policy option for decision-makers because raising taxes on cigarettes actually generates state and local revenue.</a:t>
            </a:r>
          </a:p>
          <a:p>
            <a:endParaRPr lang="en-US" baseline="0" dirty="0" smtClean="0"/>
          </a:p>
          <a:p>
            <a:r>
              <a:rPr lang="en-US" baseline="0" dirty="0" smtClean="0"/>
              <a:t>The policy module for taxes requires 3 pieces of information. The first is the initial price per pack of cigarettes in that state or region, the second is the amount of tax increase, ranging from 50 cents to $6. These first two inputs provide us with the percent change in price. And finally the year in which the policy will be implemented.</a:t>
            </a:r>
          </a:p>
        </p:txBody>
      </p:sp>
      <p:sp>
        <p:nvSpPr>
          <p:cNvPr id="4" name="Slide Number Placeholder 3"/>
          <p:cNvSpPr>
            <a:spLocks noGrp="1"/>
          </p:cNvSpPr>
          <p:nvPr>
            <p:ph type="sldNum" sz="quarter" idx="10"/>
          </p:nvPr>
        </p:nvSpPr>
        <p:spPr/>
        <p:txBody>
          <a:bodyPr/>
          <a:lstStyle/>
          <a:p>
            <a:fld id="{EAFD23D9-931C-4003-A983-7B03ADD88B88}" type="slidenum">
              <a:rPr lang="en-US" smtClean="0"/>
              <a:t>3</a:t>
            </a:fld>
            <a:endParaRPr lang="en-US"/>
          </a:p>
        </p:txBody>
      </p:sp>
    </p:spTree>
    <p:extLst>
      <p:ext uri="{BB962C8B-B14F-4D97-AF65-F5344CB8AC3E}">
        <p14:creationId xmlns:p14="http://schemas.microsoft.com/office/powerpoint/2010/main" val="33718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price elasticity represents the percent change in smoking relative to the percent change in price. So the cessation elasticity of 2 means that t</a:t>
            </a:r>
            <a:r>
              <a:rPr lang="en-US" sz="1200" kern="1200" dirty="0" smtClean="0">
                <a:solidFill>
                  <a:schemeClr val="tx1"/>
                </a:solidFill>
                <a:effectLst/>
                <a:latin typeface="+mn-lt"/>
                <a:ea typeface="+mn-ea"/>
                <a:cs typeface="+mn-cs"/>
              </a:rPr>
              <a:t>he model assumes that a 10% increase in price translates into a 20% increase in smoking cessation rates for individuals at all ages. However the effects of a 10% increase in price on initiation differs by age. Evidence shows that younger individuals are more responsive to changes in price, so we assume higher price elasticities for lower age groups such that for each 10% increase in price, initiation rates are reduced by 4% for ages 10-17, by 3% for ages 18-24, and by 2% for ages 25-34, with no impact on smoking initiation rages for those ages 35+.</a:t>
            </a:r>
          </a:p>
          <a:p>
            <a:endParaRPr lang="en-US" sz="1200" kern="1200" baseline="0" dirty="0" smtClean="0">
              <a:solidFill>
                <a:schemeClr val="tx1"/>
              </a:solidFill>
              <a:effectLst/>
              <a:latin typeface="+mn-lt"/>
              <a:ea typeface="+mn-ea"/>
              <a:cs typeface="+mn-cs"/>
            </a:endParaRPr>
          </a:p>
          <a:p>
            <a:r>
              <a:rPr lang="en-US" baseline="0" dirty="0" smtClean="0"/>
              <a:t>We know that the effect of a policy is going to differ depending on whether the simulated individual is 15 or 45. At 15 the effect of a policy on smoking initiation is likely to be more important. Some policies, like tobacco taxes, we know that youth are more responsive to changes in the price of a pack of cigarettes. </a:t>
            </a:r>
          </a:p>
          <a:p>
            <a:endParaRPr lang="en-US" baseline="0" dirty="0" smtClean="0"/>
          </a:p>
          <a:p>
            <a:r>
              <a:rPr lang="en-US" baseline="0" dirty="0" smtClean="0"/>
              <a:t>We assume that whatever the tax increase is, that amount gets passed on directly to the consumer in the form of an increased price per pack of cigarettes. The price elasticities that we use to calculate the effects of policies are assumed to hold across all price ranges, </a:t>
            </a:r>
          </a:p>
          <a:p>
            <a:endParaRPr lang="en-US" dirty="0" smtClean="0"/>
          </a:p>
          <a:p>
            <a:r>
              <a:rPr lang="en-US" dirty="0" smtClean="0"/>
              <a:t>Whatever the change in price,</a:t>
            </a:r>
            <a:r>
              <a:rPr lang="en-US" baseline="0" dirty="0" smtClean="0"/>
              <a:t> the impact that it has on smoking initiation is assumed to continue going forward, whereas the effects of the policy on quitting will decay over time, as those who are inclined to quit smoking will have already done so in response to the policy. </a:t>
            </a:r>
            <a:endParaRPr lang="en-US" dirty="0"/>
          </a:p>
        </p:txBody>
      </p:sp>
      <p:sp>
        <p:nvSpPr>
          <p:cNvPr id="4" name="Slide Number Placeholder 3"/>
          <p:cNvSpPr>
            <a:spLocks noGrp="1"/>
          </p:cNvSpPr>
          <p:nvPr>
            <p:ph type="sldNum" sz="quarter" idx="10"/>
          </p:nvPr>
        </p:nvSpPr>
        <p:spPr/>
        <p:txBody>
          <a:bodyPr/>
          <a:lstStyle/>
          <a:p>
            <a:fld id="{EAFD23D9-931C-4003-A983-7B03ADD88B88}" type="slidenum">
              <a:rPr lang="en-US" smtClean="0"/>
              <a:t>4</a:t>
            </a:fld>
            <a:endParaRPr lang="en-US"/>
          </a:p>
        </p:txBody>
      </p:sp>
    </p:spTree>
    <p:extLst>
      <p:ext uri="{BB962C8B-B14F-4D97-AF65-F5344CB8AC3E}">
        <p14:creationId xmlns:p14="http://schemas.microsoft.com/office/powerpoint/2010/main" val="186195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latin typeface="Arial" panose="020B0604020202020204" pitchFamily="34" charset="0"/>
                    <a:ea typeface="Calibri" panose="020F0502020204030204" pitchFamily="34" charset="0"/>
                    <a:cs typeface="Arial" panose="020B0604020202020204" pitchFamily="34" charset="0"/>
                  </a:rPr>
                  <a:t>The % change in price (as provided by the user) is multiplied by the corresponding price elasticities to calculate the policy effects on initiation and cessation.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Taking the percentage change in price applied to the initiation</a:t>
                </a:r>
                <a:r>
                  <a:rPr lang="en-US" sz="1200" kern="1200" baseline="0" dirty="0" smtClean="0">
                    <a:solidFill>
                      <a:schemeClr val="tx1"/>
                    </a:solidFill>
                    <a:effectLst/>
                    <a:latin typeface="+mn-lt"/>
                    <a:ea typeface="+mn-ea"/>
                    <a:cs typeface="+mn-cs"/>
                  </a:rPr>
                  <a:t> or cessation elasticity, this translates into </a:t>
                </a:r>
                <a:r>
                  <a:rPr lang="en-US" sz="1200" kern="1200" dirty="0" smtClean="0">
                    <a:solidFill>
                      <a:schemeClr val="tx1"/>
                    </a:solidFill>
                    <a:effectLst/>
                    <a:latin typeface="+mn-lt"/>
                    <a:ea typeface="+mn-ea"/>
                    <a:cs typeface="+mn-cs"/>
                  </a:rPr>
                  <a:t>policy effects that reduce individual initiation rates and increase cessation rates in response to the tax increase.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ea typeface="Calibri" panose="020F0502020204030204" pitchFamily="34" charset="0"/>
                    <a:cs typeface="Arial" panose="020B0604020202020204" pitchFamily="34" charset="0"/>
                  </a:rPr>
                  <a:t>These effects are then translated into corresponding initiation and cessation modifiers for each age group. The effects of the tax on smoking cessation decay over time at rate </a:t>
                </a:r>
                <a14:m>
                  <m:oMath xmlns:m="http://schemas.openxmlformats.org/officeDocument/2006/math">
                    <m:r>
                      <a:rPr lang="en-US" i="1">
                        <a:latin typeface="Cambria Math" panose="02040503050406030204" pitchFamily="18" charset="0"/>
                        <a:ea typeface="Calibri" panose="020F0502020204030204" pitchFamily="34" charset="0"/>
                        <a:cs typeface="Arial" panose="020B0604020202020204" pitchFamily="34" charset="0"/>
                      </a:rPr>
                      <m:t>𝑑</m:t>
                    </m:r>
                  </m:oMath>
                </a14:m>
                <a:r>
                  <a:rPr lang="en-US" dirty="0">
                    <a:latin typeface="Arial" panose="020B0604020202020204" pitchFamily="34" charset="0"/>
                    <a:ea typeface="Calibri" panose="020F0502020204030204" pitchFamily="34" charset="0"/>
                    <a:cs typeface="Arial" panose="020B0604020202020204" pitchFamily="34" charset="0"/>
                  </a:rPr>
                  <a:t> with the majority of quitting taking place in the </a:t>
                </a:r>
                <a:r>
                  <a:rPr lang="en-US" dirty="0" smtClean="0">
                    <a:latin typeface="Arial" panose="020B0604020202020204" pitchFamily="34" charset="0"/>
                    <a:ea typeface="Calibri" panose="020F0502020204030204" pitchFamily="34" charset="0"/>
                    <a:cs typeface="Arial" panose="020B0604020202020204" pitchFamily="34" charset="0"/>
                  </a:rPr>
                  <a:t>first </a:t>
                </a:r>
                <a:r>
                  <a:rPr lang="en-US" dirty="0">
                    <a:latin typeface="Arial" panose="020B0604020202020204" pitchFamily="34" charset="0"/>
                    <a:ea typeface="Calibri" panose="020F0502020204030204" pitchFamily="34" charset="0"/>
                    <a:cs typeface="Arial" panose="020B0604020202020204" pitchFamily="34" charset="0"/>
                  </a:rPr>
                  <a:t>few years immediately following policy implementation. </a:t>
                </a:r>
                <a:r>
                  <a:rPr lang="en-US" baseline="0" dirty="0" smtClean="0"/>
                  <a:t>The decay rate is based on the number of years since the policy was implemented. This process enables us to obtain the appropriate initiation and cessation modifiers for the policy module – that have been adjusted for the factors we discussed earlier: age, year of policy implementation, and how long its been since the policy was put into place.</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cessation</m:t>
                      </m:r>
                      <m:r>
                        <a:rPr lang="en-US">
                          <a:latin typeface="Cambria Math" panose="02040503050406030204" pitchFamily="18" charset="0"/>
                        </a:rPr>
                        <m:t> </m:t>
                      </m:r>
                      <m:d>
                        <m:dPr>
                          <m:ctrlPr>
                            <a:rPr lang="en-US" i="1">
                              <a:latin typeface="Cambria Math" panose="02040503050406030204" pitchFamily="18" charset="0"/>
                            </a:rPr>
                          </m:ctrlPr>
                        </m:dPr>
                        <m:e>
                          <m:r>
                            <m:rPr>
                              <m:sty m:val="p"/>
                            </m:rPr>
                            <a:rPr lang="en-US">
                              <a:latin typeface="Cambria Math" panose="02040503050406030204" pitchFamily="18" charset="0"/>
                            </a:rPr>
                            <m:t>or</m:t>
                          </m:r>
                          <m:r>
                            <a:rPr lang="en-US">
                              <a:latin typeface="Cambria Math" panose="02040503050406030204" pitchFamily="18" charset="0"/>
                            </a:rPr>
                            <m:t> </m:t>
                          </m:r>
                          <m:r>
                            <m:rPr>
                              <m:sty m:val="p"/>
                            </m:rPr>
                            <a:rPr lang="en-US">
                              <a:latin typeface="Cambria Math" panose="02040503050406030204" pitchFamily="18" charset="0"/>
                            </a:rPr>
                            <m:t>initiation</m:t>
                          </m:r>
                        </m:e>
                      </m:d>
                      <m:r>
                        <a:rPr lang="en-US" b="0" i="0" smtClean="0">
                          <a:latin typeface="Cambria Math" panose="02040503050406030204" pitchFamily="18" charset="0"/>
                        </a:rPr>
                        <m:t> </m:t>
                      </m:r>
                      <m:r>
                        <m:rPr>
                          <m:sty m:val="p"/>
                        </m:rPr>
                        <a:rPr lang="en-US">
                          <a:latin typeface="Cambria Math" panose="02040503050406030204" pitchFamily="18" charset="0"/>
                        </a:rPr>
                        <m:t>elasticity</m:t>
                      </m:r>
                      <m:r>
                        <a:rPr lang="en-US">
                          <a:latin typeface="Cambria Math" panose="02040503050406030204" pitchFamily="18" charset="0"/>
                        </a:rPr>
                        <m:t>=</m:t>
                      </m:r>
                    </m:oMath>
                  </m:oMathPara>
                </a14:m>
                <a:endParaRPr lang="en-US"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𝑐h𝑎𝑛𝑔𝑒</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𝑐𝑒𝑠𝑠𝑎𝑡𝑖𝑜𝑛</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𝑜𝑟</m:t>
                              </m:r>
                              <m:r>
                                <a:rPr lang="en-US" i="1">
                                  <a:latin typeface="Cambria Math" panose="02040503050406030204" pitchFamily="18" charset="0"/>
                                </a:rPr>
                                <m:t> </m:t>
                              </m:r>
                              <m:r>
                                <a:rPr lang="en-US" i="1">
                                  <a:latin typeface="Cambria Math" panose="02040503050406030204" pitchFamily="18" charset="0"/>
                                </a:rPr>
                                <m:t>𝑖𝑛𝑖𝑡𝑖𝑎𝑡𝑖𝑜𝑛</m:t>
                              </m:r>
                            </m:e>
                          </m:d>
                          <m:r>
                            <a:rPr lang="en-US" i="1">
                              <a:latin typeface="Cambria Math" panose="02040503050406030204" pitchFamily="18" charset="0"/>
                            </a:rPr>
                            <m:t> </m:t>
                          </m:r>
                          <m:r>
                            <a:rPr lang="en-US" i="1">
                              <a:latin typeface="Cambria Math" panose="02040503050406030204" pitchFamily="18" charset="0"/>
                            </a:rPr>
                            <m:t>𝑟𝑎𝑡𝑒</m:t>
                          </m:r>
                        </m:num>
                        <m:den>
                          <m:r>
                            <a:rPr lang="en-US" i="1">
                              <a:latin typeface="Cambria Math" panose="02040503050406030204" pitchFamily="18" charset="0"/>
                            </a:rPr>
                            <m:t>% </m:t>
                          </m:r>
                          <m:r>
                            <a:rPr lang="en-US" i="1">
                              <a:latin typeface="Cambria Math" panose="02040503050406030204" pitchFamily="18" charset="0"/>
                            </a:rPr>
                            <m:t>𝑐h𝑎𝑛𝑔𝑒</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𝑝𝑟𝑖𝑐𝑒</m:t>
                          </m:r>
                        </m:den>
                      </m:f>
                    </m:oMath>
                  </m:oMathPara>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latin typeface="Arial" panose="020B0604020202020204" pitchFamily="34" charset="0"/>
                    <a:ea typeface="Calibri" panose="020F0502020204030204" pitchFamily="34" charset="0"/>
                    <a:cs typeface="Arial" panose="020B0604020202020204" pitchFamily="34" charset="0"/>
                  </a:rPr>
                  <a:t>The % change in price is then multiplied by the corresponding price elasticities to calculate the policy effects on initiation and cessation.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Taking the percentage change in price applied to the initiation</a:t>
                </a:r>
                <a:r>
                  <a:rPr lang="en-US" sz="1200" kern="1200" baseline="0" dirty="0" smtClean="0">
                    <a:solidFill>
                      <a:schemeClr val="tx1"/>
                    </a:solidFill>
                    <a:effectLst/>
                    <a:latin typeface="+mn-lt"/>
                    <a:ea typeface="+mn-ea"/>
                    <a:cs typeface="+mn-cs"/>
                  </a:rPr>
                  <a:t> or cessation elasticity, this translates into </a:t>
                </a:r>
                <a:r>
                  <a:rPr lang="en-US" sz="1200" kern="1200" dirty="0" smtClean="0">
                    <a:solidFill>
                      <a:schemeClr val="tx1"/>
                    </a:solidFill>
                    <a:effectLst/>
                    <a:latin typeface="+mn-lt"/>
                    <a:ea typeface="+mn-ea"/>
                    <a:cs typeface="+mn-cs"/>
                  </a:rPr>
                  <a:t>policy effects that reduce individual initiation rates and increase cessation rates in response to the tax increase.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ea typeface="Calibri" panose="020F0502020204030204" pitchFamily="34" charset="0"/>
                    <a:cs typeface="Arial" panose="020B0604020202020204" pitchFamily="34" charset="0"/>
                  </a:rPr>
                  <a:t>These effects are then translated into corresponding initiation and cessation modifiers for each age group. Effects of the tax on smoking initiation probabilities is assumed to remain constant over time. However the effects of the tax on smoking cessation decay over time at rate </a:t>
                </a:r>
                <a:r>
                  <a:rPr lang="en-US" i="0">
                    <a:latin typeface="Cambria Math" panose="02040503050406030204" pitchFamily="18" charset="0"/>
                    <a:ea typeface="Calibri" panose="020F0502020204030204" pitchFamily="34" charset="0"/>
                    <a:cs typeface="Arial" panose="020B0604020202020204" pitchFamily="34" charset="0"/>
                  </a:rPr>
                  <a:t>𝑑</a:t>
                </a:r>
                <a:r>
                  <a:rPr lang="en-US" dirty="0">
                    <a:latin typeface="Arial" panose="020B0604020202020204" pitchFamily="34" charset="0"/>
                    <a:ea typeface="Calibri" panose="020F0502020204030204" pitchFamily="34" charset="0"/>
                    <a:cs typeface="Arial" panose="020B0604020202020204" pitchFamily="34" charset="0"/>
                  </a:rPr>
                  <a:t> with the majority of quitting taking place in the </a:t>
                </a:r>
                <a:r>
                  <a:rPr lang="en-US" dirty="0" smtClean="0">
                    <a:latin typeface="Arial" panose="020B0604020202020204" pitchFamily="34" charset="0"/>
                    <a:ea typeface="Calibri" panose="020F0502020204030204" pitchFamily="34" charset="0"/>
                    <a:cs typeface="Arial" panose="020B0604020202020204" pitchFamily="34" charset="0"/>
                  </a:rPr>
                  <a:t>first </a:t>
                </a:r>
                <a:r>
                  <a:rPr lang="en-US" dirty="0">
                    <a:latin typeface="Arial" panose="020B0604020202020204" pitchFamily="34" charset="0"/>
                    <a:ea typeface="Calibri" panose="020F0502020204030204" pitchFamily="34" charset="0"/>
                    <a:cs typeface="Arial" panose="020B0604020202020204" pitchFamily="34" charset="0"/>
                  </a:rPr>
                  <a:t>few years immediately following policy implementation.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smtClean="0"/>
                  <a:t>Assume 10% increase in price leads to 20% increase in cessation rates </a:t>
                </a:r>
              </a:p>
              <a:p>
                <a:r>
                  <a:rPr lang="en-US" sz="1800" dirty="0" smtClean="0"/>
                  <a:t>Price elasticity higher at lower ages </a:t>
                </a:r>
              </a:p>
              <a:p>
                <a:r>
                  <a:rPr lang="en-US" sz="1800" dirty="0" smtClean="0"/>
                  <a:t>For each 10% increase in price, initiation rates reduced </a:t>
                </a:r>
              </a:p>
              <a:p>
                <a:pPr lvl="1"/>
                <a:r>
                  <a:rPr lang="en-US" sz="1800" dirty="0" smtClean="0"/>
                  <a:t>by 4% for ages 10-17 </a:t>
                </a:r>
              </a:p>
              <a:p>
                <a:pPr lvl="1"/>
                <a:r>
                  <a:rPr lang="en-US" sz="1800" dirty="0" smtClean="0"/>
                  <a:t>by 3% for ages 18-24 </a:t>
                </a:r>
              </a:p>
              <a:p>
                <a:pPr lvl="1"/>
                <a:r>
                  <a:rPr lang="en-US" sz="1800" dirty="0" smtClean="0"/>
                  <a:t>by 2% for ages 25-34</a:t>
                </a:r>
              </a:p>
              <a:p>
                <a:pPr marL="457200" lvl="1" indent="0">
                  <a:buNone/>
                </a:pPr>
                <a:r>
                  <a:rPr lang="en-US" sz="1800" dirty="0" smtClean="0"/>
                  <a:t>(Levy,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model assumes that a 10% increase in price translates into a 20% increase in smoking cessation rates for individuals at all ages. However the effects of a 10% increase in price on smoking initiation differs by age. Evidence shows that younger individuals are more responsive to changes in price, so we assume higher price elasticities for lower age groups such that for each 10% increase in price, initiation rates are reduced by 4% for ages 10-17, by 3% for ages 18-24, and by 2% for ages 25-34, with no impact on smoking initiation rages for those ages 35+.</a:t>
                </a:r>
                <a:br>
                  <a:rPr lang="en-US" sz="1200" kern="1200" dirty="0" smtClean="0">
                    <a:solidFill>
                      <a:schemeClr val="tx1"/>
                    </a:solidFill>
                    <a:effectLst/>
                    <a:latin typeface="+mn-lt"/>
                    <a:ea typeface="+mn-ea"/>
                    <a:cs typeface="+mn-cs"/>
                  </a:rPr>
                </a:br>
                <a:r>
                  <a:rPr lang="en-US" dirty="0" smtClean="0"/>
                  <a:t> </a:t>
                </a:r>
                <a:r>
                  <a:rPr lang="en-US" i="0">
                    <a:latin typeface="Cambria Math" panose="02040503050406030204" pitchFamily="18" charset="0"/>
                  </a:rPr>
                  <a:t>cessation (or initiation)</a:t>
                </a:r>
                <a:r>
                  <a:rPr lang="en-US" b="0" i="0" smtClean="0">
                    <a:latin typeface="Cambria Math" panose="02040503050406030204" pitchFamily="18" charset="0"/>
                  </a:rPr>
                  <a:t>  </a:t>
                </a:r>
                <a:r>
                  <a:rPr lang="en-US" i="0">
                    <a:latin typeface="Cambria Math" panose="02040503050406030204" pitchFamily="18" charset="0"/>
                  </a:rPr>
                  <a:t>elasticity=</a:t>
                </a:r>
                <a:endParaRPr lang="en-US" dirty="0">
                  <a:latin typeface="Cambria Math" panose="02040503050406030204" pitchFamily="18" charset="0"/>
                </a:endParaRPr>
              </a:p>
              <a:p>
                <a:pPr/>
                <a:r>
                  <a:rPr lang="en-US" i="0" smtClean="0">
                    <a:latin typeface="Cambria Math" panose="02040503050406030204" pitchFamily="18" charset="0"/>
                  </a:rPr>
                  <a:t>(</a:t>
                </a:r>
                <a:r>
                  <a:rPr lang="en-US" i="0">
                    <a:latin typeface="Cambria Math" panose="02040503050406030204" pitchFamily="18" charset="0"/>
                  </a:rPr>
                  <a:t>% 𝑐ℎ𝑎𝑛𝑔𝑒 𝑖𝑛 𝑐𝑒𝑠𝑠𝑎𝑡𝑖𝑜𝑛 (𝑜𝑟 𝑖𝑛𝑖𝑡𝑖𝑎𝑡𝑖𝑜𝑛)  𝑟𝑎𝑡𝑒</a:t>
                </a:r>
                <a:r>
                  <a:rPr lang="en-US" i="0" smtClean="0">
                    <a:latin typeface="Cambria Math" panose="02040503050406030204" pitchFamily="18" charset="0"/>
                  </a:rPr>
                  <a:t>)/(</a:t>
                </a:r>
                <a:r>
                  <a:rPr lang="en-US" i="0">
                    <a:latin typeface="Cambria Math" panose="02040503050406030204" pitchFamily="18" charset="0"/>
                  </a:rPr>
                  <a:t>% 𝑐ℎ𝑎𝑛𝑔𝑒 𝑖𝑛 𝑝𝑟𝑖𝑐𝑒</a:t>
                </a:r>
                <a:r>
                  <a:rPr lang="en-US" i="0" smtClean="0">
                    <a:latin typeface="Cambria Math" panose="02040503050406030204" pitchFamily="18" charset="0"/>
                  </a:rPr>
                  <a:t>)</a:t>
                </a:r>
                <a:endParaRPr lang="en-US" dirty="0"/>
              </a:p>
            </p:txBody>
          </p:sp>
        </mc:Fallback>
      </mc:AlternateContent>
      <p:sp>
        <p:nvSpPr>
          <p:cNvPr id="4" name="Slide Number Placeholder 3"/>
          <p:cNvSpPr>
            <a:spLocks noGrp="1"/>
          </p:cNvSpPr>
          <p:nvPr>
            <p:ph type="sldNum" sz="quarter" idx="10"/>
          </p:nvPr>
        </p:nvSpPr>
        <p:spPr/>
        <p:txBody>
          <a:bodyPr/>
          <a:lstStyle/>
          <a:p>
            <a:fld id="{EAFD23D9-931C-4003-A983-7B03ADD88B88}" type="slidenum">
              <a:rPr lang="en-US" smtClean="0"/>
              <a:t>5</a:t>
            </a:fld>
            <a:endParaRPr lang="en-US"/>
          </a:p>
        </p:txBody>
      </p:sp>
    </p:spTree>
    <p:extLst>
      <p:ext uri="{BB962C8B-B14F-4D97-AF65-F5344CB8AC3E}">
        <p14:creationId xmlns:p14="http://schemas.microsoft.com/office/powerpoint/2010/main" val="339847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policy we modeled was clean air laws</a:t>
            </a:r>
            <a:r>
              <a:rPr lang="en-US" baseline="0" dirty="0" smtClean="0"/>
              <a:t> or smoke-free air laws. These are also shown to be strong and effective tobacco control interventions. They also come at almost no cost to states.</a:t>
            </a:r>
          </a:p>
          <a:p>
            <a:endParaRPr lang="en-US" baseline="0" dirty="0" smtClean="0"/>
          </a:p>
          <a:p>
            <a:r>
              <a:rPr lang="en-US" baseline="0" dirty="0" smtClean="0"/>
              <a:t>For this policy, the user has to provide us with information about the existing smoke-free air law environment in their state or region. Smoke-free air laws tend to cover three types of venues: restaurants, bars, and worksites. So we need to know under the baseline scenario, the percent of the population covered by smoking bans in these types of venues – sometimes just because a state doesn’t have smoke-free worksites, private worksites have their own smoke-free policies. Likewise, if a state doesn’t ban smoking in bars, individual cities or municipalities might prohibit smoking in bars or restaurants.</a:t>
            </a:r>
          </a:p>
          <a:p>
            <a:endParaRPr lang="en-US" baseline="0" dirty="0" smtClean="0"/>
          </a:p>
          <a:p>
            <a:r>
              <a:rPr lang="en-US" baseline="0" dirty="0" smtClean="0"/>
              <a:t>Then we also need the user to provide us with information about what kind of smoke-free air law they want to implement. A comprehensive law would cover all three venues, but other laws might prohibit smoking in workplaces and restaurants but not bars. Then of course the user provides the year of policy implementation.</a:t>
            </a:r>
            <a:endParaRPr lang="en-US" dirty="0"/>
          </a:p>
        </p:txBody>
      </p:sp>
      <p:sp>
        <p:nvSpPr>
          <p:cNvPr id="4" name="Slide Number Placeholder 3"/>
          <p:cNvSpPr>
            <a:spLocks noGrp="1"/>
          </p:cNvSpPr>
          <p:nvPr>
            <p:ph type="sldNum" sz="quarter" idx="10"/>
          </p:nvPr>
        </p:nvSpPr>
        <p:spPr/>
        <p:txBody>
          <a:bodyPr/>
          <a:lstStyle/>
          <a:p>
            <a:fld id="{EAFD23D9-931C-4003-A983-7B03ADD88B88}" type="slidenum">
              <a:rPr lang="en-US" smtClean="0"/>
              <a:t>6</a:t>
            </a:fld>
            <a:endParaRPr lang="en-US"/>
          </a:p>
        </p:txBody>
      </p:sp>
    </p:spTree>
    <p:extLst>
      <p:ext uri="{BB962C8B-B14F-4D97-AF65-F5344CB8AC3E}">
        <p14:creationId xmlns:p14="http://schemas.microsoft.com/office/powerpoint/2010/main" val="287209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David</a:t>
            </a:r>
            <a:r>
              <a:rPr lang="en-US" baseline="0" dirty="0" smtClean="0"/>
              <a:t> Levy’s work and assessment of the evidence-base, we estimate that a comprehensive smoke-free air law that includes workplaces, restaurants, and bars reduces smoking </a:t>
            </a:r>
            <a:r>
              <a:rPr lang="en-US" baseline="0" dirty="0" err="1" smtClean="0"/>
              <a:t>prevlanece</a:t>
            </a:r>
            <a:r>
              <a:rPr lang="en-US" baseline="0" dirty="0" smtClean="0"/>
              <a:t> by 10% within 5 years for the working population, and by half that for the retired population who would no longer be affected by smoke-free workplaces. The policy module for smoke-free air laws was calibrated to achieve these targets, and from calibration assuming no existing level of smoke-free air law at baseline, a comprehensive ban is estimated to reduce initiation by 10% and cessation by 50%.</a:t>
            </a:r>
          </a:p>
          <a:p>
            <a:endParaRPr lang="en-US" baseline="0" dirty="0" smtClean="0"/>
          </a:p>
          <a:p>
            <a:r>
              <a:rPr lang="en-US" baseline="0" dirty="0" smtClean="0"/>
              <a:t>It’s assumed that the impact of smoke-free air laws is greatest in workplaces, followed by restaurants, and then by bars. Again we assume that the impact of these laws on smoking initiation rates stayed constant going forward, but that their impact on quitting declines over time as those who quit will do so in the years immediately following implementation.</a:t>
            </a:r>
            <a:endParaRPr lang="en-US" dirty="0"/>
          </a:p>
        </p:txBody>
      </p:sp>
      <p:sp>
        <p:nvSpPr>
          <p:cNvPr id="4" name="Slide Number Placeholder 3"/>
          <p:cNvSpPr>
            <a:spLocks noGrp="1"/>
          </p:cNvSpPr>
          <p:nvPr>
            <p:ph type="sldNum" sz="quarter" idx="10"/>
          </p:nvPr>
        </p:nvSpPr>
        <p:spPr/>
        <p:txBody>
          <a:bodyPr/>
          <a:lstStyle/>
          <a:p>
            <a:fld id="{EAFD23D9-931C-4003-A983-7B03ADD88B88}" type="slidenum">
              <a:rPr lang="en-US" smtClean="0"/>
              <a:t>7</a:t>
            </a:fld>
            <a:endParaRPr lang="en-US"/>
          </a:p>
        </p:txBody>
      </p:sp>
    </p:spTree>
    <p:extLst>
      <p:ext uri="{BB962C8B-B14F-4D97-AF65-F5344CB8AC3E}">
        <p14:creationId xmlns:p14="http://schemas.microsoft.com/office/powerpoint/2010/main" val="203674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t>
            </a:r>
            <a:r>
              <a:rPr lang="en-US" baseline="0" dirty="0" smtClean="0"/>
              <a:t>effects vary slightly by age, and during calibration of the smoke-free air law module, we applied individual age modifiers (as represented by the A here). In blue are the user inputs: that is the policy year, the percent of each venue type covered by existing smoke-free air policies, and which venues the policy would be applied to. </a:t>
            </a:r>
          </a:p>
          <a:p>
            <a:endParaRPr lang="en-US" baseline="0" dirty="0" smtClean="0"/>
          </a:p>
          <a:p>
            <a:r>
              <a:rPr lang="en-US" baseline="0" dirty="0" smtClean="0"/>
              <a:t>The way this is done is by summing the relative effects across each venue type – and to s</a:t>
            </a:r>
            <a:r>
              <a:rPr lang="en-US" dirty="0" smtClean="0"/>
              <a:t>cale effects based on level of existing coverage of SFALs in workplaces, restaurants, bars: </a:t>
            </a:r>
          </a:p>
          <a:p>
            <a:r>
              <a:rPr lang="en-US" dirty="0" smtClean="0"/>
              <a:t>0% to 100%. If a policy</a:t>
            </a:r>
            <a:r>
              <a:rPr lang="en-US" baseline="0" dirty="0" smtClean="0"/>
              <a:t> is not applied to a venue type, for example restaurants, then the Indicator variable here is set to zero, making the contribution of the policy to that venue type zero.</a:t>
            </a:r>
            <a:endParaRPr lang="en-US" dirty="0" smtClean="0"/>
          </a:p>
          <a:p>
            <a:endParaRPr lang="en-US" baseline="0" dirty="0" smtClean="0"/>
          </a:p>
          <a:p>
            <a:r>
              <a:rPr lang="en-US" baseline="0" dirty="0" smtClean="0"/>
              <a:t>Once these policy effects are summed, they are applied to their corresponding age modifiers, and for cessation, adjusted based on the number of years it’s been since the policy was implemented.</a:t>
            </a:r>
          </a:p>
        </p:txBody>
      </p:sp>
      <p:sp>
        <p:nvSpPr>
          <p:cNvPr id="4" name="Slide Number Placeholder 3"/>
          <p:cNvSpPr>
            <a:spLocks noGrp="1"/>
          </p:cNvSpPr>
          <p:nvPr>
            <p:ph type="sldNum" sz="quarter" idx="10"/>
          </p:nvPr>
        </p:nvSpPr>
        <p:spPr/>
        <p:txBody>
          <a:bodyPr/>
          <a:lstStyle/>
          <a:p>
            <a:fld id="{EAFD23D9-931C-4003-A983-7B03ADD88B88}" type="slidenum">
              <a:rPr lang="en-US" smtClean="0"/>
              <a:t>8</a:t>
            </a:fld>
            <a:endParaRPr lang="en-US"/>
          </a:p>
        </p:txBody>
      </p:sp>
    </p:spTree>
    <p:extLst>
      <p:ext uri="{BB962C8B-B14F-4D97-AF65-F5344CB8AC3E}">
        <p14:creationId xmlns:p14="http://schemas.microsoft.com/office/powerpoint/2010/main" val="416456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policy we considered was increasing the level of tobacco control program expenditures, which I refer</a:t>
            </a:r>
            <a:r>
              <a:rPr lang="en-US" baseline="0" dirty="0" smtClean="0"/>
              <a:t> to as TC expenditures. While there is limited evidence on the impact of expenditures per se, we do know that well-funded comprehensive coordinated programs funded by these dollars can be effective. These coordinated programs can include cessation programs, media campaigns, state surveillance and evaluation, state and local-level initiatives including school-based programs.</a:t>
            </a:r>
          </a:p>
          <a:p>
            <a:endParaRPr lang="en-US" baseline="0" dirty="0" smtClean="0"/>
          </a:p>
          <a:p>
            <a:r>
              <a:rPr lang="en-US" baseline="0" dirty="0" smtClean="0"/>
              <a:t>Of the policies we model, this is the only one that would entail substantial costs to states. The CDC has issued its recommendations regarding the level of expenditures that states should invest in TC programming, and very few states meet these best practices.</a:t>
            </a:r>
          </a:p>
          <a:p>
            <a:endParaRPr lang="en-US" dirty="0" smtClean="0"/>
          </a:p>
          <a:p>
            <a:r>
              <a:rPr lang="en-US" dirty="0" smtClean="0"/>
              <a:t>The</a:t>
            </a:r>
            <a:r>
              <a:rPr lang="en-US" baseline="0" dirty="0" smtClean="0"/>
              <a:t> information we need as user inputs is the initial level of investment as a % of those CDC recommendations, and then the policy level of expenditures going up to 100% of CDC recommendations.</a:t>
            </a:r>
            <a:endParaRPr lang="en-US" dirty="0"/>
          </a:p>
        </p:txBody>
      </p:sp>
      <p:sp>
        <p:nvSpPr>
          <p:cNvPr id="4" name="Slide Number Placeholder 3"/>
          <p:cNvSpPr>
            <a:spLocks noGrp="1"/>
          </p:cNvSpPr>
          <p:nvPr>
            <p:ph type="sldNum" sz="quarter" idx="10"/>
          </p:nvPr>
        </p:nvSpPr>
        <p:spPr/>
        <p:txBody>
          <a:bodyPr/>
          <a:lstStyle/>
          <a:p>
            <a:fld id="{EAFD23D9-931C-4003-A983-7B03ADD88B88}" type="slidenum">
              <a:rPr lang="en-US" smtClean="0"/>
              <a:t>9</a:t>
            </a:fld>
            <a:endParaRPr lang="en-US"/>
          </a:p>
        </p:txBody>
      </p:sp>
    </p:spTree>
    <p:extLst>
      <p:ext uri="{BB962C8B-B14F-4D97-AF65-F5344CB8AC3E}">
        <p14:creationId xmlns:p14="http://schemas.microsoft.com/office/powerpoint/2010/main" val="278784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Blank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9859C0D-725B-4760-B752-4BC64C1CC9BB}" type="slidenum">
              <a:rPr lang="en-US" smtClean="0"/>
              <a:t>‹#›</a:t>
            </a:fld>
            <a:endParaRPr lang="en-US"/>
          </a:p>
        </p:txBody>
      </p:sp>
    </p:spTree>
    <p:extLst>
      <p:ext uri="{BB962C8B-B14F-4D97-AF65-F5344CB8AC3E}">
        <p14:creationId xmlns:p14="http://schemas.microsoft.com/office/powerpoint/2010/main" val="1257188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Text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9859C0D-725B-4760-B752-4BC64C1CC9BB}" type="slidenum">
              <a:rPr lang="en-US" smtClean="0"/>
              <a:t>‹#›</a:t>
            </a:fld>
            <a:endParaRPr lang="en-US"/>
          </a:p>
        </p:txBody>
      </p:sp>
      <p:sp>
        <p:nvSpPr>
          <p:cNvPr id="7"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buClr>
                <a:srgbClr val="00274C"/>
              </a:buClr>
              <a:defRPr/>
            </a:lvl1pPr>
            <a:lvl2pPr>
              <a:buClr>
                <a:srgbClr val="00274C"/>
              </a:buClr>
              <a:defRPr/>
            </a:lvl2pPr>
            <a:lvl3pPr>
              <a:buClr>
                <a:srgbClr val="00274C"/>
              </a:buClr>
              <a:defRPr/>
            </a:lvl3pPr>
            <a:lvl4pPr>
              <a:buClr>
                <a:srgbClr val="00274C"/>
              </a:buClr>
              <a:defRPr/>
            </a:lvl4pPr>
            <a:lvl5pPr>
              <a:buClr>
                <a:srgbClr val="00274C"/>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11068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9859C0D-725B-4760-B752-4BC64C1CC9BB}" type="slidenum">
              <a:rPr lang="en-US" smtClean="0"/>
              <a:t>‹#›</a:t>
            </a:fld>
            <a:endParaRPr lang="en-US"/>
          </a:p>
        </p:txBody>
      </p:sp>
      <p:sp>
        <p:nvSpPr>
          <p:cNvPr id="4" name="Text Placeholder 2"/>
          <p:cNvSpPr>
            <a:spLocks noGrp="1"/>
          </p:cNvSpPr>
          <p:nvPr>
            <p:ph idx="1" hasCustomPrompt="1"/>
          </p:nvPr>
        </p:nvSpPr>
        <p:spPr>
          <a:xfrm>
            <a:off x="457200" y="1600200"/>
            <a:ext cx="8229600" cy="4525963"/>
          </a:xfrm>
          <a:prstGeom prst="rect">
            <a:avLst/>
          </a:prstGeom>
        </p:spPr>
        <p:txBody>
          <a:bodyPr vert="horz" lIns="91440" tIns="45720" rIns="91440" bIns="45720" rtlCol="0">
            <a:normAutofit/>
          </a:bodyPr>
          <a:lstStyle>
            <a:lvl1pPr>
              <a:buClr>
                <a:srgbClr val="00274C"/>
              </a:buClr>
              <a:defRPr/>
            </a:lvl1pPr>
            <a:lvl2pPr>
              <a:buClr>
                <a:srgbClr val="00274C"/>
              </a:buClr>
              <a:defRPr/>
            </a:lvl2pPr>
            <a:lvl3pPr>
              <a:buClr>
                <a:srgbClr val="00274C"/>
              </a:buClr>
              <a:defRPr/>
            </a:lvl3pPr>
            <a:lvl4pPr>
              <a:buClr>
                <a:srgbClr val="00274C"/>
              </a:buClr>
              <a:defRPr/>
            </a:lvl4pPr>
            <a:lvl5pPr>
              <a:buClr>
                <a:srgbClr val="00274C"/>
              </a:buClr>
              <a:defRPr/>
            </a:lvl5pPr>
          </a:lstStyle>
          <a:p>
            <a:pPr lvl="0"/>
            <a:r>
              <a:rPr lang="en-US" dirty="0" smtClean="0"/>
              <a:t>Click to edit Master text.</a:t>
            </a:r>
          </a:p>
        </p:txBody>
      </p:sp>
    </p:spTree>
    <p:extLst>
      <p:ext uri="{BB962C8B-B14F-4D97-AF65-F5344CB8AC3E}">
        <p14:creationId xmlns:p14="http://schemas.microsoft.com/office/powerpoint/2010/main" val="35182639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Two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9859C0D-725B-4760-B752-4BC64C1CC9BB}" type="slidenum">
              <a:rPr lang="en-US" smtClean="0"/>
              <a:t>‹#›</a:t>
            </a:fld>
            <a:endParaRPr lang="en-US"/>
          </a:p>
        </p:txBody>
      </p:sp>
      <p:sp>
        <p:nvSpPr>
          <p:cNvPr id="4" name="Text Placeholder 2"/>
          <p:cNvSpPr>
            <a:spLocks noGrp="1"/>
          </p:cNvSpPr>
          <p:nvPr>
            <p:ph idx="1" hasCustomPrompt="1"/>
          </p:nvPr>
        </p:nvSpPr>
        <p:spPr>
          <a:xfrm>
            <a:off x="457200" y="1600200"/>
            <a:ext cx="3886200" cy="4525963"/>
          </a:xfrm>
          <a:prstGeom prst="rect">
            <a:avLst/>
          </a:prstGeom>
        </p:spPr>
        <p:txBody>
          <a:bodyPr vert="horz" lIns="91440" tIns="45720" rIns="91440" bIns="45720" rtlCol="0">
            <a:normAutofit/>
          </a:bodyPr>
          <a:lstStyle>
            <a:lvl1pPr>
              <a:buClr>
                <a:srgbClr val="00274C"/>
              </a:buClr>
              <a:defRPr/>
            </a:lvl1pPr>
            <a:lvl2pPr>
              <a:buClr>
                <a:srgbClr val="00274C"/>
              </a:buClr>
              <a:defRPr/>
            </a:lvl2pPr>
            <a:lvl3pPr>
              <a:buClr>
                <a:srgbClr val="00274C"/>
              </a:buClr>
              <a:defRPr/>
            </a:lvl3pPr>
            <a:lvl4pPr>
              <a:buClr>
                <a:srgbClr val="00274C"/>
              </a:buClr>
              <a:defRPr/>
            </a:lvl4pPr>
            <a:lvl5pPr>
              <a:buClr>
                <a:srgbClr val="00274C"/>
              </a:buClr>
              <a:defRPr/>
            </a:lvl5pPr>
          </a:lstStyle>
          <a:p>
            <a:pPr lvl="0"/>
            <a:r>
              <a:rPr lang="en-US" dirty="0" smtClean="0"/>
              <a:t>Click to edit Master text.</a:t>
            </a:r>
          </a:p>
        </p:txBody>
      </p:sp>
      <p:sp>
        <p:nvSpPr>
          <p:cNvPr id="5" name="Text Placeholder 2"/>
          <p:cNvSpPr>
            <a:spLocks noGrp="1"/>
          </p:cNvSpPr>
          <p:nvPr>
            <p:ph idx="11" hasCustomPrompt="1"/>
          </p:nvPr>
        </p:nvSpPr>
        <p:spPr>
          <a:xfrm>
            <a:off x="4648200" y="1600200"/>
            <a:ext cx="4038600" cy="4525963"/>
          </a:xfrm>
          <a:prstGeom prst="rect">
            <a:avLst/>
          </a:prstGeom>
        </p:spPr>
        <p:txBody>
          <a:bodyPr vert="horz" lIns="91440" tIns="45720" rIns="91440" bIns="45720" rtlCol="0">
            <a:normAutofit/>
          </a:bodyPr>
          <a:lstStyle>
            <a:lvl1pPr>
              <a:buClr>
                <a:srgbClr val="00274C"/>
              </a:buClr>
              <a:defRPr/>
            </a:lvl1pPr>
            <a:lvl2pPr>
              <a:buClr>
                <a:srgbClr val="00274C"/>
              </a:buClr>
              <a:defRPr/>
            </a:lvl2pPr>
            <a:lvl3pPr>
              <a:buClr>
                <a:srgbClr val="00274C"/>
              </a:buClr>
              <a:defRPr/>
            </a:lvl3pPr>
            <a:lvl4pPr>
              <a:buClr>
                <a:srgbClr val="00274C"/>
              </a:buClr>
              <a:defRPr/>
            </a:lvl4pPr>
            <a:lvl5pPr>
              <a:buClr>
                <a:srgbClr val="00274C"/>
              </a:buClr>
              <a:defRPr/>
            </a:lvl5pPr>
          </a:lstStyle>
          <a:p>
            <a:pPr lvl="0"/>
            <a:r>
              <a:rPr lang="en-US" dirty="0" smtClean="0"/>
              <a:t>Click to edit Master text.</a:t>
            </a:r>
          </a:p>
        </p:txBody>
      </p:sp>
    </p:spTree>
    <p:extLst>
      <p:ext uri="{BB962C8B-B14F-4D97-AF65-F5344CB8AC3E}">
        <p14:creationId xmlns:p14="http://schemas.microsoft.com/office/powerpoint/2010/main" val="18065439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2"/>
          <p:cNvSpPr>
            <a:spLocks noGrp="1"/>
          </p:cNvSpPr>
          <p:nvPr>
            <p:ph type="pic" idx="1"/>
          </p:nvPr>
        </p:nvSpPr>
        <p:spPr>
          <a:xfrm>
            <a:off x="1828800" y="1752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3980280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3767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9" tIns="45714" rIns="91429" bIns="4571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91429" tIns="45714" rIns="91429" bIns="45714"/>
          <a:lstStyle>
            <a:lvl1pPr>
              <a:defRPr/>
            </a:lvl1pPr>
          </a:lstStyle>
          <a:p>
            <a:pPr>
              <a:defRPr/>
            </a:pPr>
            <a:fld id="{F8FDCEE5-CAAB-4845-92EF-F2F831DABE04}" type="datetime1">
              <a:rPr lang="en-US" smtClean="0"/>
              <a:t>8/25/2017</a:t>
            </a:fld>
            <a:endParaRPr lang="en-US"/>
          </a:p>
        </p:txBody>
      </p:sp>
      <p:sp>
        <p:nvSpPr>
          <p:cNvPr id="5" name="Footer Placeholder 4"/>
          <p:cNvSpPr>
            <a:spLocks noGrp="1"/>
          </p:cNvSpPr>
          <p:nvPr>
            <p:ph type="ftr" sz="quarter" idx="11"/>
          </p:nvPr>
        </p:nvSpPr>
        <p:spPr>
          <a:xfrm>
            <a:off x="3124200" y="6356353"/>
            <a:ext cx="2895600" cy="365125"/>
          </a:xfrm>
          <a:prstGeom prst="rect">
            <a:avLst/>
          </a:prstGeom>
        </p:spPr>
        <p:txBody>
          <a:bodyPr lIns="91429" tIns="45714" rIns="91429" bIns="45714"/>
          <a:lstStyle>
            <a:lvl1pPr>
              <a:defRPr/>
            </a:lvl1pPr>
          </a:lstStyle>
          <a:p>
            <a:pPr>
              <a:defRPr/>
            </a:pPr>
            <a:endParaRPr lang="en-US"/>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91429" tIns="45714" rIns="91429" bIns="45714"/>
          <a:lstStyle>
            <a:lvl1pPr>
              <a:defRPr/>
            </a:lvl1pPr>
          </a:lstStyle>
          <a:p>
            <a:pPr>
              <a:defRPr/>
            </a:pPr>
            <a:fld id="{0377E103-9AF2-9A47-9B18-A528BE1AE2F3}" type="slidenum">
              <a:rPr lang="en-US"/>
              <a:pPr>
                <a:defRPr/>
              </a:pPr>
              <a:t>‹#›</a:t>
            </a:fld>
            <a:endParaRPr lang="en-US"/>
          </a:p>
        </p:txBody>
      </p:sp>
    </p:spTree>
    <p:extLst>
      <p:ext uri="{BB962C8B-B14F-4D97-AF65-F5344CB8AC3E}">
        <p14:creationId xmlns:p14="http://schemas.microsoft.com/office/powerpoint/2010/main" val="127288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91429" tIns="45714" rIns="91429" bIns="45714"/>
          <a:lstStyle>
            <a:lvl1pPr>
              <a:defRPr/>
            </a:lvl1pPr>
          </a:lstStyle>
          <a:p>
            <a:pPr>
              <a:defRPr/>
            </a:pPr>
            <a:fld id="{86772AA5-9892-4E8B-89ED-5E2FFAE2CD17}" type="datetime1">
              <a:rPr lang="en-US" smtClean="0"/>
              <a:t>8/25/2017</a:t>
            </a:fld>
            <a:endParaRPr lang="en-US"/>
          </a:p>
        </p:txBody>
      </p:sp>
      <p:sp>
        <p:nvSpPr>
          <p:cNvPr id="5" name="Footer Placeholder 4"/>
          <p:cNvSpPr>
            <a:spLocks noGrp="1"/>
          </p:cNvSpPr>
          <p:nvPr>
            <p:ph type="ftr" sz="quarter" idx="11"/>
          </p:nvPr>
        </p:nvSpPr>
        <p:spPr>
          <a:xfrm>
            <a:off x="3124200" y="6356353"/>
            <a:ext cx="2895600" cy="365125"/>
          </a:xfrm>
          <a:prstGeom prst="rect">
            <a:avLst/>
          </a:prstGeom>
        </p:spPr>
        <p:txBody>
          <a:bodyPr lIns="91429" tIns="45714" rIns="91429" bIns="45714"/>
          <a:lstStyle>
            <a:lvl1pPr>
              <a:defRPr/>
            </a:lvl1pPr>
          </a:lstStyle>
          <a:p>
            <a:pPr>
              <a:defRPr/>
            </a:pPr>
            <a:endParaRPr lang="en-US"/>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91429" tIns="45714" rIns="91429" bIns="45714"/>
          <a:lstStyle>
            <a:lvl1pPr>
              <a:defRPr/>
            </a:lvl1pPr>
          </a:lstStyle>
          <a:p>
            <a:pPr>
              <a:defRPr/>
            </a:pPr>
            <a:fld id="{12DE6DF0-88D8-A340-AC03-635EA9EF5E16}" type="slidenum">
              <a:rPr lang="en-US"/>
              <a:pPr>
                <a:defRPr/>
              </a:pPr>
              <a:t>‹#›</a:t>
            </a:fld>
            <a:endParaRPr lang="en-US"/>
          </a:p>
        </p:txBody>
      </p:sp>
    </p:spTree>
    <p:extLst>
      <p:ext uri="{BB962C8B-B14F-4D97-AF65-F5344CB8AC3E}">
        <p14:creationId xmlns:p14="http://schemas.microsoft.com/office/powerpoint/2010/main" val="35063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59C0D-725B-4760-B752-4BC64C1CC9BB}" type="slidenum">
              <a:rPr lang="en-US" smtClean="0"/>
              <a:t>‹#›</a:t>
            </a:fld>
            <a:endParaRPr lang="en-US"/>
          </a:p>
        </p:txBody>
      </p:sp>
      <p:cxnSp>
        <p:nvCxnSpPr>
          <p:cNvPr id="8" name="Straight Connector 7"/>
          <p:cNvCxnSpPr/>
          <p:nvPr/>
        </p:nvCxnSpPr>
        <p:spPr>
          <a:xfrm>
            <a:off x="457200" y="6237980"/>
            <a:ext cx="8229600" cy="0"/>
          </a:xfrm>
          <a:prstGeom prst="line">
            <a:avLst/>
          </a:prstGeom>
          <a:ln w="12700">
            <a:solidFill>
              <a:srgbClr val="00274C"/>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572" y="6324600"/>
            <a:ext cx="4017650" cy="377638"/>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4016499"/>
      </p:ext>
    </p:extLst>
  </p:cSld>
  <p:clrMap bg1="lt1" tx1="dk1" bg2="lt2" tx2="dk2" accent1="accent1" accent2="accent2" accent3="accent3" accent4="accent4" accent5="accent5" accent6="accent6" hlink="hlink" folHlink="folHlink"/>
  <p:sldLayoutIdLst>
    <p:sldLayoutId id="2147483666" r:id="rId1"/>
    <p:sldLayoutId id="2147483664" r:id="rId2"/>
    <p:sldLayoutId id="2147483665" r:id="rId3"/>
    <p:sldLayoutId id="2147483667" r:id="rId4"/>
    <p:sldLayoutId id="2147483662" r:id="rId5"/>
    <p:sldLayoutId id="2147483668" r:id="rId6"/>
    <p:sldLayoutId id="2147483669" r:id="rId7"/>
    <p:sldLayoutId id="2147483671"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274C"/>
          </a:solidFill>
          <a:latin typeface="Myriad Pro Ligh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tobaccopolicyeffects.org/#taxe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communityguide.org/findings/tobacco-use-and-secondhand-smoke-exposure-interventions-increase-unit-price-tobacco%20accessed%20May%2029%202017" TargetMode="External"/><Relationship Id="rId2" Type="http://schemas.openxmlformats.org/officeDocument/2006/relationships/hyperlink" Target="http://dx.doi.org/10.1006/pmed.2000.0696" TargetMode="External"/><Relationship Id="rId1" Type="http://schemas.openxmlformats.org/officeDocument/2006/relationships/slideLayout" Target="../slideLayouts/slideLayout8.xml"/><Relationship Id="rId4" Type="http://schemas.openxmlformats.org/officeDocument/2006/relationships/hyperlink" Target="https://doi.org/10.1016/j.amepre.2009.10.02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hecommunityguide.org/findings/tobacco-use-and-secondhand-smoke-exposure-comprehensive-tobacco-control-programs" TargetMode="External"/><Relationship Id="rId2" Type="http://schemas.openxmlformats.org/officeDocument/2006/relationships/hyperlink" Target="https://www.thecommunityguide.org/findings/tobacco-use-and-secondhand-smoke-exposure-smoke-free-policies"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tobacco21.org/state-by-state/"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cigarette taxes"/>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98050"/>
            <a:ext cx="2675941" cy="15729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600446" y="2564350"/>
            <a:ext cx="3943106" cy="2519008"/>
          </a:xfrm>
          <a:prstGeom prst="rect">
            <a:avLst/>
          </a:prstGeom>
        </p:spPr>
      </p:pic>
      <p:sp>
        <p:nvSpPr>
          <p:cNvPr id="2" name="Title 1"/>
          <p:cNvSpPr>
            <a:spLocks noGrp="1"/>
          </p:cNvSpPr>
          <p:nvPr>
            <p:ph type="ctrTitle"/>
          </p:nvPr>
        </p:nvSpPr>
        <p:spPr>
          <a:xfrm>
            <a:off x="685800" y="838200"/>
            <a:ext cx="7772400" cy="1559220"/>
          </a:xfrm>
        </p:spPr>
        <p:txBody>
          <a:bodyPr>
            <a:normAutofit/>
          </a:bodyPr>
          <a:lstStyle/>
          <a:p>
            <a:r>
              <a:rPr lang="en-US" sz="3200" b="1" dirty="0"/>
              <a:t>The </a:t>
            </a:r>
            <a:r>
              <a:rPr lang="en-US" sz="3200" b="1" dirty="0" smtClean="0"/>
              <a:t>SHG policy </a:t>
            </a:r>
            <a:r>
              <a:rPr lang="en-US" sz="3200" b="1" dirty="0"/>
              <a:t>module: </a:t>
            </a:r>
            <a:r>
              <a:rPr lang="en-US" sz="3200" b="1" dirty="0" smtClean="0"/>
              <a:t/>
            </a:r>
            <a:br>
              <a:rPr lang="en-US" sz="3200" b="1" dirty="0" smtClean="0"/>
            </a:br>
            <a:r>
              <a:rPr lang="en-US" sz="3200" dirty="0" smtClean="0"/>
              <a:t>projecting </a:t>
            </a:r>
            <a:r>
              <a:rPr lang="en-US" sz="3200" dirty="0"/>
              <a:t>the effects of tobacco control policies through </a:t>
            </a:r>
            <a:r>
              <a:rPr lang="en-US" sz="3200" dirty="0" smtClean="0"/>
              <a:t>microsimulation</a:t>
            </a:r>
            <a:endParaRPr lang="en-US" sz="2800" dirty="0"/>
          </a:p>
        </p:txBody>
      </p:sp>
      <p:sp>
        <p:nvSpPr>
          <p:cNvPr id="3" name="Subtitle 2"/>
          <p:cNvSpPr>
            <a:spLocks noGrp="1"/>
          </p:cNvSpPr>
          <p:nvPr>
            <p:ph type="subTitle" idx="1"/>
          </p:nvPr>
        </p:nvSpPr>
        <p:spPr>
          <a:xfrm>
            <a:off x="457200" y="5105400"/>
            <a:ext cx="8077200" cy="1030504"/>
          </a:xfrm>
        </p:spPr>
        <p:txBody>
          <a:bodyPr anchor="ctr">
            <a:noAutofit/>
          </a:bodyPr>
          <a:lstStyle/>
          <a:p>
            <a:r>
              <a:rPr lang="en-US" dirty="0" smtClean="0"/>
              <a:t>CISNET Lung Group</a:t>
            </a:r>
            <a:endParaRPr lang="en-US" dirty="0"/>
          </a:p>
        </p:txBody>
      </p:sp>
      <p:sp>
        <p:nvSpPr>
          <p:cNvPr id="5" name="Slide Number Placeholder 4"/>
          <p:cNvSpPr>
            <a:spLocks noGrp="1"/>
          </p:cNvSpPr>
          <p:nvPr>
            <p:ph type="sldNum" sz="quarter" idx="12"/>
          </p:nvPr>
        </p:nvSpPr>
        <p:spPr/>
        <p:txBody>
          <a:bodyPr/>
          <a:lstStyle/>
          <a:p>
            <a:pPr>
              <a:defRPr/>
            </a:pPr>
            <a:fld id="{0377E103-9AF2-9A47-9B18-A528BE1AE2F3}" type="slidenum">
              <a:rPr lang="en-US" smtClean="0"/>
              <a:pPr>
                <a:defRPr/>
              </a:pPr>
              <a:t>1</a:t>
            </a:fld>
            <a:endParaRPr lang="en-US"/>
          </a:p>
        </p:txBody>
      </p:sp>
      <p:pic>
        <p:nvPicPr>
          <p:cNvPr id="1030" name="Picture 6" descr="Image result for smoke-free air la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748" y="3032393"/>
            <a:ext cx="1211859" cy="121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08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020762"/>
          </a:xfrm>
        </p:spPr>
        <p:txBody>
          <a:bodyPr/>
          <a:lstStyle/>
          <a:p>
            <a:r>
              <a:rPr lang="en-US" dirty="0" smtClean="0"/>
              <a:t>Estimates</a:t>
            </a:r>
            <a:endParaRPr lang="en-US" dirty="0"/>
          </a:p>
        </p:txBody>
      </p:sp>
      <p:sp>
        <p:nvSpPr>
          <p:cNvPr id="4" name="Slide Number Placeholder 3"/>
          <p:cNvSpPr>
            <a:spLocks noGrp="1"/>
          </p:cNvSpPr>
          <p:nvPr>
            <p:ph type="sldNum" sz="quarter" idx="10"/>
          </p:nvPr>
        </p:nvSpPr>
        <p:spPr/>
        <p:txBody>
          <a:bodyPr/>
          <a:lstStyle/>
          <a:p>
            <a:pPr>
              <a:defRPr/>
            </a:pPr>
            <a:fld id="{12DE6DF0-88D8-A340-AC03-635EA9EF5E16}" type="slidenum">
              <a:rPr lang="en-US" smtClean="0"/>
              <a:pPr>
                <a:defRPr/>
              </a:pPr>
              <a:t>10</a:t>
            </a:fld>
            <a:endParaRPr lang="en-US"/>
          </a:p>
        </p:txBody>
      </p:sp>
      <p:sp>
        <p:nvSpPr>
          <p:cNvPr id="7" name="Content Placeholder 6"/>
          <p:cNvSpPr>
            <a:spLocks noGrp="1"/>
          </p:cNvSpPr>
          <p:nvPr>
            <p:ph idx="11"/>
          </p:nvPr>
        </p:nvSpPr>
        <p:spPr/>
        <p:txBody>
          <a:bodyPr>
            <a:normAutofit/>
          </a:bodyPr>
          <a:lstStyle/>
          <a:p>
            <a:r>
              <a:rPr lang="en-US" sz="2400" dirty="0"/>
              <a:t>Level of investment is maintained</a:t>
            </a:r>
          </a:p>
          <a:p>
            <a:r>
              <a:rPr lang="en-US" sz="2400" dirty="0"/>
              <a:t>Initiation effects are constant going forward</a:t>
            </a:r>
          </a:p>
          <a:p>
            <a:r>
              <a:rPr lang="en-US" sz="2400" dirty="0"/>
              <a:t>Cessation effects decay over time</a:t>
            </a:r>
          </a:p>
          <a:p>
            <a:r>
              <a:rPr lang="en-US" sz="2400" dirty="0" smtClean="0"/>
              <a:t>Increasing </a:t>
            </a:r>
            <a:r>
              <a:rPr lang="en-US" sz="2400" dirty="0"/>
              <a:t>and then decreasing returns </a:t>
            </a:r>
            <a:r>
              <a:rPr lang="en-US" sz="2400" dirty="0" smtClean="0"/>
              <a:t>as </a:t>
            </a:r>
            <a:r>
              <a:rPr lang="en-US" sz="2400" dirty="0"/>
              <a:t>the level of funding shifts from 0% to </a:t>
            </a:r>
            <a:r>
              <a:rPr lang="en-US" sz="2400" dirty="0" smtClean="0"/>
              <a:t>100</a:t>
            </a:r>
            <a:endParaRPr lang="en-US" sz="2400" dirty="0"/>
          </a:p>
        </p:txBody>
      </p:sp>
      <p:sp>
        <p:nvSpPr>
          <p:cNvPr id="5" name="TextBox 4"/>
          <p:cNvSpPr txBox="1"/>
          <p:nvPr/>
        </p:nvSpPr>
        <p:spPr>
          <a:xfrm>
            <a:off x="11430" y="0"/>
            <a:ext cx="1922321" cy="369332"/>
          </a:xfrm>
          <a:prstGeom prst="rect">
            <a:avLst/>
          </a:prstGeom>
          <a:noFill/>
        </p:spPr>
        <p:txBody>
          <a:bodyPr wrap="none" rtlCol="0">
            <a:spAutoFit/>
          </a:bodyPr>
          <a:lstStyle/>
          <a:p>
            <a:r>
              <a:rPr lang="en-US" dirty="0"/>
              <a:t>3. TC </a:t>
            </a:r>
            <a:r>
              <a:rPr lang="en-US" dirty="0" smtClean="0"/>
              <a:t>expenditures</a:t>
            </a:r>
            <a:endParaRPr lang="en-US" dirty="0"/>
          </a:p>
        </p:txBody>
      </p:sp>
      <p:sp>
        <p:nvSpPr>
          <p:cNvPr id="9" name="Title 1"/>
          <p:cNvSpPr txBox="1">
            <a:spLocks/>
          </p:cNvSpPr>
          <p:nvPr/>
        </p:nvSpPr>
        <p:spPr>
          <a:xfrm>
            <a:off x="4648200" y="274638"/>
            <a:ext cx="38862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74C"/>
                </a:solidFill>
                <a:latin typeface="Myriad Pro Light" pitchFamily="34" charset="0"/>
                <a:ea typeface="+mj-ea"/>
                <a:cs typeface="+mj-cs"/>
              </a:defRPr>
            </a:lvl1pPr>
          </a:lstStyle>
          <a:p>
            <a:r>
              <a:rPr lang="en-US" dirty="0" smtClean="0"/>
              <a:t>Assumptions</a:t>
            </a:r>
            <a:endParaRPr lang="en-US" dirty="0"/>
          </a:p>
        </p:txBody>
      </p:sp>
      <p:graphicFrame>
        <p:nvGraphicFramePr>
          <p:cNvPr id="8" name="Chart 7"/>
          <p:cNvGraphicFramePr/>
          <p:nvPr>
            <p:extLst>
              <p:ext uri="{D42A27DB-BD31-4B8C-83A1-F6EECF244321}">
                <p14:modId xmlns:p14="http://schemas.microsoft.com/office/powerpoint/2010/main" val="250185512"/>
              </p:ext>
            </p:extLst>
          </p:nvPr>
        </p:nvGraphicFramePr>
        <p:xfrm>
          <a:off x="457200" y="1600200"/>
          <a:ext cx="3886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7707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Policy effects</a:t>
            </a:r>
            <a:endParaRPr lang="en-US" dirty="0"/>
          </a:p>
        </p:txBody>
      </p:sp>
      <p:sp>
        <p:nvSpPr>
          <p:cNvPr id="4" name="Slide Number Placeholder 3"/>
          <p:cNvSpPr>
            <a:spLocks noGrp="1"/>
          </p:cNvSpPr>
          <p:nvPr>
            <p:ph type="sldNum" sz="quarter" idx="10"/>
          </p:nvPr>
        </p:nvSpPr>
        <p:spPr/>
        <p:txBody>
          <a:bodyPr/>
          <a:lstStyle/>
          <a:p>
            <a:pPr>
              <a:defRPr/>
            </a:pPr>
            <a:fld id="{12DE6DF0-88D8-A340-AC03-635EA9EF5E16}" type="slidenum">
              <a:rPr lang="en-US" smtClean="0"/>
              <a:pPr>
                <a:defRPr/>
              </a:pPr>
              <a:t>11</a:t>
            </a:fld>
            <a:endParaRPr lang="en-US"/>
          </a:p>
        </p:txBody>
      </p:sp>
      <mc:AlternateContent xmlns:mc="http://schemas.openxmlformats.org/markup-compatibility/2006" xmlns:a14="http://schemas.microsoft.com/office/drawing/2010/main">
        <mc:Choice Requires="a14">
          <p:sp>
            <p:nvSpPr>
              <p:cNvPr id="12" name="Content Placeholder 2"/>
              <p:cNvSpPr txBox="1">
                <a:spLocks/>
              </p:cNvSpPr>
              <p:nvPr/>
            </p:nvSpPr>
            <p:spPr>
              <a:xfrm>
                <a:off x="533400" y="1739376"/>
                <a:ext cx="8330764" cy="359462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sz="2000" b="1" i="1" smtClean="0">
                            <a:latin typeface="Cambria Math" panose="02040503050406030204" pitchFamily="18" charset="0"/>
                            <a:ea typeface="Calibri" panose="020F0502020204030204" pitchFamily="34" charset="0"/>
                            <a:cs typeface="Arial" panose="020B0604020202020204" pitchFamily="34" charset="0"/>
                          </a:rPr>
                        </m:ctrlPr>
                      </m:sSubPr>
                      <m:e>
                        <m:r>
                          <a:rPr lang="en-US" sz="2000" b="1" i="1">
                            <a:latin typeface="Cambria Math" panose="02040503050406030204" pitchFamily="18" charset="0"/>
                            <a:ea typeface="Calibri" panose="020F0502020204030204" pitchFamily="34" charset="0"/>
                            <a:cs typeface="Arial" panose="020B0604020202020204" pitchFamily="34" charset="0"/>
                          </a:rPr>
                          <m:t>𝑰𝒏𝒊𝒕</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𝒎𝒐𝒅𝒊𝒇𝒊𝒆𝒓</m:t>
                        </m:r>
                      </m:e>
                      <m:sub>
                        <m:r>
                          <a:rPr lang="en-US" sz="2000" b="1" i="1">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𝒏</m:t>
                        </m:r>
                      </m:sub>
                    </m:sSub>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a:latin typeface="Cambria Math" panose="02040503050406030204" pitchFamily="18" charset="0"/>
                        <a:ea typeface="Calibri" panose="020F0502020204030204" pitchFamily="34" charset="0"/>
                        <a:cs typeface="Arial" panose="020B0604020202020204" pitchFamily="34" charset="0"/>
                      </a:rPr>
                      <m:t>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𝑰𝒏𝒊𝒕</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 </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𝒆𝒇𝒇𝒆𝒄𝒕</m:t>
                    </m:r>
                  </m:oMath>
                </a14:m>
                <a:r>
                  <a:rPr lang="en-US" sz="2000" b="1" dirty="0"/>
                  <a:t> </a:t>
                </a:r>
                <a:endParaRPr lang="en-US" sz="2000" b="1" dirty="0" smtClean="0">
                  <a:solidFill>
                    <a:schemeClr val="accent2"/>
                  </a:solidFill>
                </a:endParaRPr>
              </a:p>
              <a:p>
                <a:pPr marL="0" indent="0">
                  <a:buNone/>
                </a:pPr>
                <a:endParaRPr lang="en-US" sz="2000" b="1" dirty="0" smtClean="0"/>
              </a:p>
              <a:p>
                <a:pPr marL="0" indent="0">
                  <a:buNone/>
                </a:pPr>
                <a:endParaRPr lang="en-US" sz="2000" b="1" dirty="0"/>
              </a:p>
              <a:p>
                <a:pPr marL="0" indent="0">
                  <a:buNone/>
                </a:pPr>
                <a14:m>
                  <m:oMathPara xmlns:m="http://schemas.openxmlformats.org/officeDocument/2006/math">
                    <m:oMathParaPr>
                      <m:jc m:val="left"/>
                    </m:oMathParaPr>
                    <m:oMath xmlns:m="http://schemas.openxmlformats.org/officeDocument/2006/math">
                      <m:sSub>
                        <m:sSubPr>
                          <m:ctrlPr>
                            <a:rPr lang="en-US" sz="2000" b="1" i="1">
                              <a:latin typeface="Cambria Math" panose="02040503050406030204" pitchFamily="18" charset="0"/>
                              <a:ea typeface="Calibri" panose="020F0502020204030204" pitchFamily="34" charset="0"/>
                              <a:cs typeface="Arial" panose="020B0604020202020204" pitchFamily="34" charset="0"/>
                            </a:rPr>
                          </m:ctrlPr>
                        </m:sSubPr>
                        <m:e>
                          <m:r>
                            <a:rPr lang="en-US" sz="2000" b="1" i="1">
                              <a:latin typeface="Cambria Math" panose="02040503050406030204" pitchFamily="18" charset="0"/>
                              <a:ea typeface="Calibri" panose="020F0502020204030204" pitchFamily="34" charset="0"/>
                              <a:cs typeface="Arial" panose="020B0604020202020204" pitchFamily="34" charset="0"/>
                            </a:rPr>
                            <m:t>𝑪𝒆𝒔𝒔</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𝒎𝒐𝒅𝒊𝒇𝒊𝒆𝒓</m:t>
                          </m:r>
                        </m:e>
                        <m:sub>
                          <m:r>
                            <a:rPr lang="en-US" sz="2000" b="1" i="1">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𝒏</m:t>
                          </m:r>
                        </m:sub>
                      </m:sSub>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𝑪𝒆𝒔𝒔</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 </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𝒆𝒇𝒇𝒆𝒄𝒕</m:t>
                      </m:r>
                      <m:sSup>
                        <m:sSupPr>
                          <m:ctrlPr>
                            <a:rPr lang="en-US" sz="2000" b="1" i="1">
                              <a:latin typeface="Cambria Math" panose="02040503050406030204" pitchFamily="18" charset="0"/>
                              <a:ea typeface="Calibri" panose="020F0502020204030204" pitchFamily="34" charset="0"/>
                              <a:cs typeface="Arial" panose="020B0604020202020204" pitchFamily="34" charset="0"/>
                            </a:rPr>
                          </m:ctrlPr>
                        </m:sSupPr>
                        <m:e>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a:latin typeface="Cambria Math" panose="02040503050406030204" pitchFamily="18" charset="0"/>
                              <a:ea typeface="Calibri" panose="020F0502020204030204" pitchFamily="34" charset="0"/>
                              <a:cs typeface="Arial" panose="020B0604020202020204" pitchFamily="34" charset="0"/>
                            </a:rPr>
                            <m:t>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5"/>
                              </a:solidFill>
                              <a:latin typeface="Cambria Math" panose="02040503050406030204" pitchFamily="18" charset="0"/>
                              <a:ea typeface="Calibri" panose="020F0502020204030204" pitchFamily="34" charset="0"/>
                              <a:cs typeface="Arial" panose="020B0604020202020204" pitchFamily="34" charset="0"/>
                            </a:rPr>
                            <m:t>𝒅</m:t>
                          </m:r>
                          <m:r>
                            <a:rPr lang="en-US" sz="2000" b="1" i="1">
                              <a:latin typeface="Cambria Math" panose="02040503050406030204" pitchFamily="18" charset="0"/>
                              <a:ea typeface="Calibri" panose="020F0502020204030204" pitchFamily="34" charset="0"/>
                              <a:cs typeface="Arial" panose="020B0604020202020204" pitchFamily="34" charset="0"/>
                            </a:rPr>
                            <m:t>)</m:t>
                          </m:r>
                        </m:e>
                        <m:sup>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𝒑𝒐𝒍𝒊𝒄𝒚</m:t>
                          </m:r>
                          <m:r>
                            <a:rPr lang="en-US" sz="2000" b="1" i="1" smtClean="0">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r>
                            <a:rPr lang="en-US" sz="2000" b="1" i="1" smtClean="0">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m:t>
                          </m:r>
                        </m:sup>
                      </m:sSup>
                    </m:oMath>
                  </m:oMathPara>
                </a14:m>
                <a:endParaRPr lang="en-US" sz="2000" b="1"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533400" y="1739376"/>
                <a:ext cx="8330764" cy="359462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061019" y="2292894"/>
                <a:ext cx="2294453" cy="411331"/>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i="1">
                              <a:latin typeface="Cambria Math" panose="02040503050406030204" pitchFamily="18" charset="0"/>
                            </a:rPr>
                          </m:ctrlPr>
                        </m:dPr>
                        <m:e>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𝐹</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𝑓𝑖𝑛𝑎𝑙</m:t>
                              </m:r>
                            </m:sub>
                          </m:sSub>
                        </m:e>
                      </m:d>
                      <m:r>
                        <a:rPr lang="en-US" i="1">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𝐹</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𝑖𝑛𝑖𝑡</m:t>
                          </m:r>
                        </m:sub>
                      </m:sSub>
                      <m:r>
                        <a:rPr lang="en-US" i="1">
                          <a:latin typeface="Cambria Math" panose="02040503050406030204" pitchFamily="18" charset="0"/>
                        </a:rPr>
                        <m:t>)</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061019" y="2292894"/>
                <a:ext cx="2294453" cy="411331"/>
              </a:xfrm>
              <a:prstGeom prst="rect">
                <a:avLst/>
              </a:prstGeom>
              <a:blipFill rotWithShape="0">
                <a:blip r:embed="rId4"/>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728424" y="1866296"/>
                <a:ext cx="3135740" cy="599716"/>
              </a:xfrm>
              <a:prstGeom prst="rect">
                <a:avLst/>
              </a:prstGeom>
            </p:spPr>
            <p:style>
              <a:lnRef idx="2">
                <a:schemeClr val="accent5"/>
              </a:lnRef>
              <a:fillRef idx="1">
                <a:schemeClr val="lt1"/>
              </a:fillRef>
              <a:effectRef idx="0">
                <a:schemeClr val="accent5"/>
              </a:effectRef>
              <a:fontRef idx="minor">
                <a:schemeClr val="dk1"/>
              </a:fontRef>
            </p:style>
            <p:txBody>
              <a:bodyPr wrap="none" anchor="ctr">
                <a:spAutoFit/>
              </a:bodyPr>
              <a:lstStyle/>
              <a:p>
                <a:pPr marL="457200" marR="0" algn="ctr">
                  <a:lnSpc>
                    <a:spcPct val="115000"/>
                  </a:lnSpc>
                  <a:spcBef>
                    <a:spcPts val="0"/>
                  </a:spcBef>
                  <a:spcAft>
                    <a:spcPts val="1000"/>
                  </a:spcAft>
                </a:pPr>
                <a14:m>
                  <m:oMath xmlns:m="http://schemas.openxmlformats.org/officeDocument/2006/math">
                    <m:r>
                      <a:rPr lang="en-US" i="1" smtClean="0">
                        <a:latin typeface="Cambria Math" panose="02040503050406030204" pitchFamily="18" charset="0"/>
                        <a:ea typeface="Calibri" panose="020F0502020204030204" pitchFamily="34" charset="0"/>
                        <a:cs typeface="Arial" panose="020B0604020202020204" pitchFamily="34" charset="0"/>
                      </a:rPr>
                      <m:t>𝑑</m:t>
                    </m:r>
                    <m:r>
                      <a:rPr lang="en-US" b="0" i="1" smtClean="0">
                        <a:latin typeface="Cambria Math" panose="02040503050406030204" pitchFamily="18" charset="0"/>
                        <a:ea typeface="Calibri" panose="020F0502020204030204" pitchFamily="34" charset="0"/>
                        <a:cs typeface="Arial" panose="020B0604020202020204" pitchFamily="34" charset="0"/>
                      </a:rPr>
                      <m:t>𝑒𝑐𝑎𝑦</m:t>
                    </m:r>
                    <m:r>
                      <a:rPr lang="en-US" b="0" i="1" smtClean="0">
                        <a:latin typeface="Cambria Math" panose="02040503050406030204" pitchFamily="18" charset="0"/>
                        <a:ea typeface="Calibri" panose="020F0502020204030204" pitchFamily="34" charset="0"/>
                        <a:cs typeface="Arial" panose="020B0604020202020204" pitchFamily="34" charset="0"/>
                      </a:rPr>
                      <m:t> </m:t>
                    </m:r>
                    <m:r>
                      <a:rPr lang="en-US" b="0" i="1" smtClean="0">
                        <a:latin typeface="Cambria Math" panose="02040503050406030204" pitchFamily="18" charset="0"/>
                        <a:ea typeface="Calibri" panose="020F0502020204030204" pitchFamily="34" charset="0"/>
                        <a:cs typeface="Arial" panose="020B0604020202020204" pitchFamily="34" charset="0"/>
                      </a:rPr>
                      <m:t>𝑟𝑎𝑡𝑒</m:t>
                    </m:r>
                    <m:r>
                      <a:rPr lang="en-US" i="1" smtClean="0">
                        <a:latin typeface="Cambria Math" panose="02040503050406030204" pitchFamily="18" charset="0"/>
                        <a:ea typeface="Calibri" panose="020F0502020204030204" pitchFamily="34" charset="0"/>
                        <a:cs typeface="Arial" panose="020B0604020202020204" pitchFamily="34" charset="0"/>
                      </a:rPr>
                      <m:t>=</m:t>
                    </m:r>
                    <m:f>
                      <m:fPr>
                        <m:ctrlPr>
                          <a:rPr lang="en-US" i="1">
                            <a:latin typeface="Cambria Math" panose="02040503050406030204" pitchFamily="18" charset="0"/>
                            <a:ea typeface="Calibri" panose="020F0502020204030204" pitchFamily="34" charset="0"/>
                            <a:cs typeface="Arial" panose="020B0604020202020204" pitchFamily="34" charset="0"/>
                          </a:rPr>
                        </m:ctrlPr>
                      </m:fPr>
                      <m:num>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𝑦𝑒𝑎𝑟</m:t>
                        </m:r>
                        <m:r>
                          <a:rPr lang="en-US" i="1">
                            <a:latin typeface="Cambria Math" panose="02040503050406030204" pitchFamily="18" charset="0"/>
                            <a:ea typeface="Calibri" panose="020F0502020204030204" pitchFamily="34" charset="0"/>
                            <a:cs typeface="Arial" panose="020B0604020202020204" pitchFamily="34" charset="0"/>
                          </a:rPr>
                          <m:t> </m:t>
                        </m:r>
                        <m:r>
                          <a:rPr lang="en-US" i="1">
                            <a:latin typeface="Cambria Math" panose="02040503050406030204" pitchFamily="18" charset="0"/>
                            <a:ea typeface="Calibri" panose="020F0502020204030204" pitchFamily="34" charset="0"/>
                            <a:cs typeface="Arial" panose="020B0604020202020204" pitchFamily="34" charset="0"/>
                          </a:rPr>
                          <m:t>𝑛</m:t>
                        </m:r>
                        <m:r>
                          <a:rPr lang="en-US" i="1">
                            <a:latin typeface="Cambria Math" panose="02040503050406030204" pitchFamily="18" charset="0"/>
                            <a:ea typeface="Calibri" panose="020F0502020204030204" pitchFamily="34" charset="0"/>
                            <a:cs typeface="Arial" panose="020B0604020202020204" pitchFamily="34" charset="0"/>
                          </a:rPr>
                          <m:t>+1)</m:t>
                        </m:r>
                      </m:num>
                      <m:den>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𝑦𝑒𝑎𝑟</m:t>
                        </m:r>
                        <m:r>
                          <a:rPr lang="en-US" i="1">
                            <a:latin typeface="Cambria Math" panose="02040503050406030204" pitchFamily="18" charset="0"/>
                            <a:ea typeface="Calibri" panose="020F0502020204030204" pitchFamily="34" charset="0"/>
                            <a:cs typeface="Arial" panose="020B0604020202020204" pitchFamily="34" charset="0"/>
                          </a:rPr>
                          <m:t> </m:t>
                        </m:r>
                        <m:r>
                          <a:rPr lang="en-US" i="1">
                            <a:latin typeface="Cambria Math" panose="02040503050406030204" pitchFamily="18" charset="0"/>
                            <a:ea typeface="Calibri" panose="020F0502020204030204" pitchFamily="34" charset="0"/>
                            <a:cs typeface="Arial" panose="020B0604020202020204" pitchFamily="34" charset="0"/>
                          </a:rPr>
                          <m:t>𝑛</m:t>
                        </m:r>
                        <m:r>
                          <a:rPr lang="en-US" i="1">
                            <a:latin typeface="Cambria Math" panose="02040503050406030204" pitchFamily="18" charset="0"/>
                            <a:ea typeface="Calibri" panose="020F0502020204030204" pitchFamily="34" charset="0"/>
                            <a:cs typeface="Arial" panose="020B0604020202020204" pitchFamily="34" charset="0"/>
                          </a:rPr>
                          <m:t>)</m:t>
                        </m:r>
                      </m:den>
                    </m:f>
                    <m:r>
                      <a:rPr lang="en-US" i="1">
                        <a:latin typeface="Cambria Math" panose="02040503050406030204" pitchFamily="18" charset="0"/>
                        <a:ea typeface="Calibri" panose="020F0502020204030204" pitchFamily="34" charset="0"/>
                        <a:cs typeface="Arial" panose="020B0604020202020204" pitchFamily="34" charset="0"/>
                      </a:rPr>
                      <m:t>=0.2</m:t>
                    </m:r>
                    <m:r>
                      <a:rPr lang="en-US">
                        <a:latin typeface="Cambria Math" panose="02040503050406030204" pitchFamily="18" charset="0"/>
                        <a:ea typeface="MS Mincho"/>
                        <a:cs typeface="Arial" panose="020B0604020202020204" pitchFamily="34" charset="0"/>
                      </a:rPr>
                      <m:t>   </m:t>
                    </m:r>
                  </m:oMath>
                </a14:m>
                <a:r>
                  <a:rPr lang="en-US"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728424" y="1866296"/>
                <a:ext cx="3135740" cy="599716"/>
              </a:xfrm>
              <a:prstGeom prst="rect">
                <a:avLst/>
              </a:prstGeom>
              <a:blipFill rotWithShape="0">
                <a:blip r:embed="rId5"/>
                <a:stretch>
                  <a:fillRect r="-4826" b="-3883"/>
                </a:stretch>
              </a:blipFill>
            </p:spPr>
            <p:txBody>
              <a:bodyPr/>
              <a:lstStyle/>
              <a:p>
                <a:r>
                  <a:rPr lang="en-US">
                    <a:noFill/>
                  </a:rPr>
                  <a:t> </a:t>
                </a:r>
              </a:p>
            </p:txBody>
          </p:sp>
        </mc:Fallback>
      </mc:AlternateContent>
      <p:sp>
        <p:nvSpPr>
          <p:cNvPr id="18" name="Up Arrow 17"/>
          <p:cNvSpPr/>
          <p:nvPr/>
        </p:nvSpPr>
        <p:spPr>
          <a:xfrm>
            <a:off x="4126576" y="2062752"/>
            <a:ext cx="163340" cy="15131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Up Arrow 19"/>
          <p:cNvSpPr/>
          <p:nvPr/>
        </p:nvSpPr>
        <p:spPr>
          <a:xfrm rot="10800000">
            <a:off x="4126576" y="2753710"/>
            <a:ext cx="163340" cy="15131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Up Arrow 20"/>
          <p:cNvSpPr/>
          <p:nvPr/>
        </p:nvSpPr>
        <p:spPr>
          <a:xfrm flipV="1">
            <a:off x="6019800" y="2592931"/>
            <a:ext cx="249186" cy="222587"/>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3756278036"/>
              </p:ext>
            </p:extLst>
          </p:nvPr>
        </p:nvGraphicFramePr>
        <p:xfrm>
          <a:off x="2184182" y="3580152"/>
          <a:ext cx="5029200" cy="24384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11430" y="0"/>
            <a:ext cx="1922321" cy="369332"/>
          </a:xfrm>
          <a:prstGeom prst="rect">
            <a:avLst/>
          </a:prstGeom>
          <a:noFill/>
        </p:spPr>
        <p:txBody>
          <a:bodyPr wrap="none" rtlCol="0">
            <a:spAutoFit/>
          </a:bodyPr>
          <a:lstStyle/>
          <a:p>
            <a:r>
              <a:rPr lang="en-US" dirty="0" smtClean="0"/>
              <a:t>3. TC expenditures</a:t>
            </a:r>
            <a:endParaRPr lang="en-US" dirty="0"/>
          </a:p>
        </p:txBody>
      </p:sp>
    </p:spTree>
    <p:extLst>
      <p:ext uri="{BB962C8B-B14F-4D97-AF65-F5344CB8AC3E}">
        <p14:creationId xmlns:p14="http://schemas.microsoft.com/office/powerpoint/2010/main" val="26516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Minimum age of Legal Access</a:t>
            </a:r>
            <a:endParaRPr lang="en-US" dirty="0"/>
          </a:p>
        </p:txBody>
      </p:sp>
      <p:sp>
        <p:nvSpPr>
          <p:cNvPr id="3" name="Content Placeholder 2"/>
          <p:cNvSpPr>
            <a:spLocks noGrp="1"/>
          </p:cNvSpPr>
          <p:nvPr>
            <p:ph idx="1"/>
          </p:nvPr>
        </p:nvSpPr>
        <p:spPr/>
        <p:txBody>
          <a:bodyPr>
            <a:normAutofit/>
          </a:bodyPr>
          <a:lstStyle/>
          <a:p>
            <a:r>
              <a:rPr lang="en-US" sz="2800" dirty="0" smtClean="0"/>
              <a:t>Limited evidence-base, few studies at local level</a:t>
            </a:r>
          </a:p>
          <a:p>
            <a:r>
              <a:rPr lang="en-US" sz="2800" dirty="0" smtClean="0"/>
              <a:t>Effect sizes from </a:t>
            </a:r>
            <a:r>
              <a:rPr lang="en-US" sz="2800" dirty="0"/>
              <a:t>the </a:t>
            </a:r>
            <a:r>
              <a:rPr lang="en-US" sz="2800" dirty="0" smtClean="0"/>
              <a:t>IOM are model assumptions</a:t>
            </a:r>
          </a:p>
          <a:p>
            <a:r>
              <a:rPr lang="en-US" sz="2800" dirty="0" smtClean="0"/>
              <a:t>No costs involved</a:t>
            </a:r>
            <a:endParaRPr lang="en-US" sz="2800" dirty="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12</a:t>
            </a:fld>
            <a:endParaRPr lang="en-US"/>
          </a:p>
        </p:txBody>
      </p:sp>
      <mc:AlternateContent xmlns:mc="http://schemas.openxmlformats.org/markup-compatibility/2006" xmlns:a14="http://schemas.microsoft.com/office/drawing/2010/main">
        <mc:Choice Requires="a14">
          <p:graphicFrame>
            <p:nvGraphicFramePr>
              <p:cNvPr id="5" name="Content Placeholder 4"/>
              <p:cNvGraphicFramePr>
                <a:graphicFrameLocks/>
              </p:cNvGraphicFramePr>
              <p:nvPr>
                <p:extLst>
                  <p:ext uri="{D42A27DB-BD31-4B8C-83A1-F6EECF244321}">
                    <p14:modId xmlns:p14="http://schemas.microsoft.com/office/powerpoint/2010/main" val="3695505627"/>
                  </p:ext>
                </p:extLst>
              </p:nvPr>
            </p:nvGraphicFramePr>
            <p:xfrm>
              <a:off x="533400" y="3581400"/>
              <a:ext cx="5410201" cy="2371353"/>
            </p:xfrm>
            <a:graphic>
              <a:graphicData uri="http://schemas.openxmlformats.org/drawingml/2006/table">
                <a:tbl>
                  <a:tblPr firstRow="1" firstCol="1" bandRow="1">
                    <a:tableStyleId>{3C2FFA5D-87B4-456A-9821-1D502468CF0F}</a:tableStyleId>
                  </a:tblPr>
                  <a:tblGrid>
                    <a:gridCol w="22860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990601">
                      <a:extLst>
                        <a:ext uri="{9D8B030D-6E8A-4147-A177-3AD203B41FA5}">
                          <a16:colId xmlns:a16="http://schemas.microsoft.com/office/drawing/2014/main" xmlns="" val="20002"/>
                        </a:ext>
                      </a:extLst>
                    </a:gridCol>
                  </a:tblGrid>
                  <a:tr h="408441">
                    <a:tc gridSpan="3">
                      <a:txBody>
                        <a:bodyPr/>
                        <a:lstStyle/>
                        <a:p>
                          <a:pPr marL="0" marR="0" algn="ctr">
                            <a:lnSpc>
                              <a:spcPct val="115000"/>
                            </a:lnSpc>
                            <a:spcBef>
                              <a:spcPts val="600"/>
                            </a:spcBef>
                            <a:spcAft>
                              <a:spcPts val="600"/>
                            </a:spcAft>
                          </a:pPr>
                          <a:r>
                            <a:rPr lang="en-US" sz="1600" dirty="0">
                              <a:effectLst/>
                            </a:rPr>
                            <a:t>User inputs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05958">
                    <a:tc>
                      <a:txBody>
                        <a:bodyPr/>
                        <a:lstStyle/>
                        <a:p>
                          <a:pPr marL="0" marR="0" algn="ctr">
                            <a:lnSpc>
                              <a:spcPct val="115000"/>
                            </a:lnSpc>
                            <a:spcBef>
                              <a:spcPts val="600"/>
                            </a:spcBef>
                            <a:spcAft>
                              <a:spcPts val="600"/>
                            </a:spcAft>
                          </a:pPr>
                          <a:r>
                            <a:rPr lang="en-US" sz="1600" b="1" dirty="0">
                              <a:effectLst/>
                            </a:rPr>
                            <a:t>Baseline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a:t>
                          </a:r>
                          <a:r>
                            <a:rPr lang="en-US" sz="1600" b="1" dirty="0" smtClean="0">
                              <a:effectLst/>
                            </a:rPr>
                            <a:t> start</a:t>
                          </a:r>
                          <a:r>
                            <a:rPr lang="en-US" sz="1600" b="1" baseline="0" dirty="0" smtClean="0">
                              <a:effectLst/>
                            </a:rPr>
                            <a:t> </a:t>
                          </a:r>
                          <a:r>
                            <a:rPr lang="en-US" sz="1600" b="1" dirty="0" smtClean="0">
                              <a:effectLst/>
                            </a:rPr>
                            <a:t>year</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219200">
                    <a:tc>
                      <a:txBody>
                        <a:bodyPr/>
                        <a:lstStyle/>
                        <a:p>
                          <a:pPr marL="0" marR="0">
                            <a:lnSpc>
                              <a:spcPct val="115000"/>
                            </a:lnSpc>
                            <a:spcBef>
                              <a:spcPts val="600"/>
                            </a:spcBef>
                            <a:spcAft>
                              <a:spcPts val="600"/>
                            </a:spcAft>
                          </a:pPr>
                          <a:r>
                            <a:rPr lang="en-US" sz="1600" b="0" dirty="0">
                              <a:solidFill>
                                <a:srgbClr val="000000"/>
                              </a:solidFill>
                              <a:effectLst/>
                              <a:latin typeface="+mj-lt"/>
                              <a:ea typeface="Times New Roman" panose="02020603050405020304" pitchFamily="18" charset="0"/>
                              <a:cs typeface="Arial" panose="020B0604020202020204" pitchFamily="34" charset="0"/>
                            </a:rPr>
                            <a:t>Percent of population already covered by MLA at age 19 or age </a:t>
                          </a:r>
                          <a:r>
                            <a:rPr lang="en-US" sz="1600" b="0" dirty="0" smtClean="0">
                              <a:solidFill>
                                <a:srgbClr val="000000"/>
                              </a:solidFill>
                              <a:effectLst/>
                              <a:latin typeface="+mj-lt"/>
                              <a:ea typeface="Times New Roman" panose="02020603050405020304" pitchFamily="18" charset="0"/>
                              <a:cs typeface="Arial" panose="020B0604020202020204" pitchFamily="34" charset="0"/>
                            </a:rPr>
                            <a:t>21 (</a:t>
                          </a:r>
                          <a14:m>
                            <m:oMath xmlns:m="http://schemas.openxmlformats.org/officeDocument/2006/math">
                              <m:sSub>
                                <m:sSubPr>
                                  <m:ctrlPr>
                                    <a:rPr lang="en-US" sz="1600" b="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a:effectLst/>
                                      <a:latin typeface="Cambria Math" panose="02040503050406030204" pitchFamily="18" charset="0"/>
                                      <a:ea typeface="Calibri" panose="020F0502020204030204" pitchFamily="34" charset="0"/>
                                      <a:cs typeface="Times New Roman" panose="02020603050405020304" pitchFamily="18" charset="0"/>
                                    </a:rPr>
                                    <m:t>𝑝𝑎𝑐</m:t>
                                  </m:r>
                                </m:e>
                                <m:sub>
                                  <m:r>
                                    <a:rPr lang="en-US" sz="1600" b="0" i="1">
                                      <a:effectLst/>
                                      <a:latin typeface="Cambria Math" panose="02040503050406030204" pitchFamily="18" charset="0"/>
                                      <a:ea typeface="Calibri" panose="020F0502020204030204" pitchFamily="34" charset="0"/>
                                      <a:cs typeface="Times New Roman" panose="02020603050405020304" pitchFamily="18" charset="0"/>
                                    </a:rPr>
                                    <m:t>19</m:t>
                                  </m:r>
                                </m:sub>
                              </m:sSub>
                              <m:r>
                                <a:rPr lang="en-US" sz="1600" b="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600" b="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a:effectLst/>
                                      <a:latin typeface="Cambria Math" panose="02040503050406030204" pitchFamily="18" charset="0"/>
                                      <a:ea typeface="Calibri" panose="020F0502020204030204" pitchFamily="34" charset="0"/>
                                      <a:cs typeface="Times New Roman" panose="02020603050405020304" pitchFamily="18" charset="0"/>
                                    </a:rPr>
                                    <m:t>𝑝𝑎𝑐</m:t>
                                  </m:r>
                                </m:e>
                                <m:sub>
                                  <m:r>
                                    <a:rPr lang="en-US" sz="1600" b="0" i="1">
                                      <a:effectLst/>
                                      <a:latin typeface="Cambria Math" panose="02040503050406030204" pitchFamily="18" charset="0"/>
                                      <a:ea typeface="Calibri" panose="020F0502020204030204" pitchFamily="34" charset="0"/>
                                      <a:cs typeface="Times New Roman" panose="02020603050405020304" pitchFamily="18" charset="0"/>
                                    </a:rPr>
                                    <m:t>21</m:t>
                                  </m:r>
                                </m:sub>
                              </m:sSub>
                              <m:r>
                                <a:rPr lang="en-US" sz="1600" b="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b="0" dirty="0">
                              <a:effectLst/>
                              <a:latin typeface="+mj-lt"/>
                              <a:ea typeface="Times New Roman" panose="02020603050405020304" pitchFamily="18" charset="0"/>
                              <a:cs typeface="Arial" panose="020B0604020202020204" pitchFamily="34" charset="0"/>
                            </a:rPr>
                            <a:t>: </a:t>
                          </a:r>
                          <a:r>
                            <a:rPr lang="en-US" sz="1600" b="0" dirty="0" smtClean="0">
                              <a:effectLst/>
                              <a:latin typeface="+mj-lt"/>
                              <a:ea typeface="Times New Roman" panose="02020603050405020304" pitchFamily="18" charset="0"/>
                              <a:cs typeface="Arial" panose="020B0604020202020204" pitchFamily="34" charset="0"/>
                            </a:rPr>
                            <a:t/>
                          </a:r>
                          <a:br>
                            <a:rPr lang="en-US" sz="1600" b="0" dirty="0" smtClean="0">
                              <a:effectLst/>
                              <a:latin typeface="+mj-lt"/>
                              <a:ea typeface="Times New Roman" panose="02020603050405020304" pitchFamily="18" charset="0"/>
                              <a:cs typeface="Arial" panose="020B0604020202020204" pitchFamily="34" charset="0"/>
                            </a:rPr>
                          </a:br>
                          <a:r>
                            <a:rPr lang="en-US" sz="1600" b="0" dirty="0" smtClean="0">
                              <a:effectLst/>
                              <a:latin typeface="+mj-lt"/>
                              <a:ea typeface="Times New Roman" panose="02020603050405020304" pitchFamily="18" charset="0"/>
                              <a:cs typeface="Arial" panose="020B0604020202020204" pitchFamily="34" charset="0"/>
                            </a:rPr>
                            <a:t>0</a:t>
                          </a:r>
                          <a:r>
                            <a:rPr lang="en-US" sz="1600" b="0" dirty="0">
                              <a:effectLst/>
                              <a:latin typeface="+mj-lt"/>
                              <a:ea typeface="Times New Roman" panose="02020603050405020304" pitchFamily="18" charset="0"/>
                              <a:cs typeface="Arial" panose="020B0604020202020204" pitchFamily="34" charset="0"/>
                            </a:rPr>
                            <a:t>% to 100%</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600"/>
                            </a:spcBef>
                            <a:spcAft>
                              <a:spcPts val="600"/>
                            </a:spcAft>
                          </a:pPr>
                          <a:r>
                            <a:rPr lang="en-US" sz="1600" b="0" dirty="0">
                              <a:solidFill>
                                <a:srgbClr val="000000"/>
                              </a:solidFill>
                              <a:effectLst/>
                              <a:latin typeface="+mj-lt"/>
                              <a:ea typeface="Times New Roman" panose="02020603050405020304" pitchFamily="18" charset="0"/>
                              <a:cs typeface="Arial" panose="020B0604020202020204" pitchFamily="34" charset="0"/>
                            </a:rPr>
                            <a:t>Raise MLA to age </a:t>
                          </a:r>
                          <a:r>
                            <a:rPr lang="en-US" sz="1600" b="0" dirty="0" smtClean="0">
                              <a:solidFill>
                                <a:srgbClr val="000000"/>
                              </a:solidFill>
                              <a:effectLst/>
                              <a:latin typeface="+mj-lt"/>
                              <a:ea typeface="Times New Roman" panose="02020603050405020304" pitchFamily="18" charset="0"/>
                              <a:cs typeface="Arial" panose="020B0604020202020204" pitchFamily="34" charset="0"/>
                            </a:rPr>
                            <a:t/>
                          </a:r>
                          <a:br>
                            <a:rPr lang="en-US" sz="1600" b="0" dirty="0" smtClean="0">
                              <a:solidFill>
                                <a:srgbClr val="000000"/>
                              </a:solidFill>
                              <a:effectLst/>
                              <a:latin typeface="+mj-lt"/>
                              <a:ea typeface="Times New Roman" panose="02020603050405020304" pitchFamily="18" charset="0"/>
                              <a:cs typeface="Arial" panose="020B0604020202020204" pitchFamily="34" charset="0"/>
                            </a:rPr>
                          </a:br>
                          <a:r>
                            <a:rPr lang="en-US" sz="1600" b="0" dirty="0" smtClean="0">
                              <a:solidFill>
                                <a:srgbClr val="000000"/>
                              </a:solidFill>
                              <a:effectLst/>
                              <a:latin typeface="+mj-lt"/>
                              <a:ea typeface="Times New Roman" panose="02020603050405020304" pitchFamily="18" charset="0"/>
                              <a:cs typeface="Arial" panose="020B0604020202020204" pitchFamily="34" charset="0"/>
                            </a:rPr>
                            <a:t>19</a:t>
                          </a:r>
                          <a:r>
                            <a:rPr lang="en-US" sz="1600" b="0" dirty="0">
                              <a:solidFill>
                                <a:srgbClr val="000000"/>
                              </a:solidFill>
                              <a:effectLst/>
                              <a:latin typeface="+mj-lt"/>
                              <a:ea typeface="Times New Roman" panose="02020603050405020304" pitchFamily="18" charset="0"/>
                              <a:cs typeface="Arial" panose="020B0604020202020204" pitchFamily="34" charset="0"/>
                            </a:rPr>
                            <a:t>, 21, or 25 (</a:t>
                          </a:r>
                          <a14:m>
                            <m:oMath xmlns:m="http://schemas.openxmlformats.org/officeDocument/2006/math">
                              <m:sSub>
                                <m:sSubPr>
                                  <m:ctrlPr>
                                    <a:rPr lang="en-US" sz="1600" b="0" i="1">
                                      <a:effectLst/>
                                      <a:latin typeface="Cambria Math" panose="02040503050406030204" pitchFamily="18" charset="0"/>
                                      <a:ea typeface="Calibri" panose="020F0502020204030204" pitchFamily="34" charset="0"/>
                                      <a:cs typeface="Arial" panose="020B0604020202020204" pitchFamily="34" charset="0"/>
                                    </a:rPr>
                                  </m:ctrlPr>
                                </m:sSubPr>
                                <m:e>
                                  <m:r>
                                    <a:rPr lang="en-US" sz="1600" b="0" i="1">
                                      <a:effectLst/>
                                      <a:latin typeface="Cambria Math" panose="02040503050406030204" pitchFamily="18" charset="0"/>
                                      <a:ea typeface="Calibri" panose="020F0502020204030204" pitchFamily="34" charset="0"/>
                                      <a:cs typeface="Arial" panose="020B0604020202020204" pitchFamily="34" charset="0"/>
                                    </a:rPr>
                                    <m:t>𝑀𝐿𝐴</m:t>
                                  </m:r>
                                </m:e>
                                <m:sub>
                                  <m:r>
                                    <a:rPr lang="en-US" sz="1600" b="0" i="1">
                                      <a:effectLst/>
                                      <a:latin typeface="Cambria Math" panose="02040503050406030204" pitchFamily="18" charset="0"/>
                                      <a:ea typeface="Calibri" panose="020F0502020204030204" pitchFamily="34" charset="0"/>
                                      <a:cs typeface="Arial" panose="020B0604020202020204" pitchFamily="34" charset="0"/>
                                    </a:rPr>
                                    <m:t>19, 21, </m:t>
                                  </m:r>
                                  <m:r>
                                    <a:rPr lang="en-US" sz="1600" b="0" i="1">
                                      <a:effectLst/>
                                      <a:latin typeface="Cambria Math" panose="02040503050406030204" pitchFamily="18" charset="0"/>
                                      <a:ea typeface="Calibri" panose="020F0502020204030204" pitchFamily="34" charset="0"/>
                                      <a:cs typeface="Arial" panose="020B0604020202020204" pitchFamily="34" charset="0"/>
                                    </a:rPr>
                                    <m:t>𝑜𝑟</m:t>
                                  </m:r>
                                  <m:r>
                                    <a:rPr lang="en-US" sz="1600" b="0" i="1">
                                      <a:effectLst/>
                                      <a:latin typeface="Cambria Math" panose="02040503050406030204" pitchFamily="18" charset="0"/>
                                      <a:ea typeface="Calibri" panose="020F0502020204030204" pitchFamily="34" charset="0"/>
                                      <a:cs typeface="Arial" panose="020B0604020202020204" pitchFamily="34" charset="0"/>
                                    </a:rPr>
                                    <m:t> 25</m:t>
                                  </m:r>
                                </m:sub>
                              </m:sSub>
                              <m:r>
                                <a:rPr lang="en-US" sz="1600" b="0" i="1">
                                  <a:effectLst/>
                                  <a:latin typeface="Cambria Math" panose="02040503050406030204" pitchFamily="18" charset="0"/>
                                  <a:ea typeface="Calibri" panose="020F0502020204030204" pitchFamily="34" charset="0"/>
                                  <a:cs typeface="Arial" panose="020B0604020202020204" pitchFamily="34" charset="0"/>
                                </a:rPr>
                                <m:t>)</m:t>
                              </m:r>
                            </m:oMath>
                          </a14:m>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0" dirty="0">
                              <a:effectLst/>
                            </a:rPr>
                            <a:t>2016, </a:t>
                          </a:r>
                          <a:r>
                            <a:rPr lang="en-US" sz="1600" b="0" dirty="0" smtClean="0">
                              <a:effectLst/>
                            </a:rPr>
                            <a:t>2017</a:t>
                          </a:r>
                          <a:r>
                            <a:rPr lang="en-US" sz="1600" b="0" dirty="0">
                              <a:effectLst/>
                            </a:rPr>
                            <a:t>, </a:t>
                          </a:r>
                          <a:r>
                            <a:rPr lang="en-US" sz="1600" b="0" dirty="0" smtClean="0">
                              <a:effectLst/>
                            </a:rPr>
                            <a:t>2018</a:t>
                          </a:r>
                          <a:r>
                            <a:rPr lang="en-US" sz="1600" b="0" dirty="0">
                              <a:effectLst/>
                            </a:rPr>
                            <a:t>, </a:t>
                          </a:r>
                          <a:r>
                            <a:rPr lang="en-US" sz="1600" b="0" dirty="0" smtClean="0">
                              <a:effectLst/>
                            </a:rPr>
                            <a:t>2019</a:t>
                          </a:r>
                          <a:r>
                            <a:rPr lang="en-US" sz="1600" b="0" dirty="0">
                              <a:effectLst/>
                            </a:rPr>
                            <a:t>, </a:t>
                          </a:r>
                          <a:r>
                            <a:rPr lang="en-US" sz="1600" b="0" dirty="0" smtClean="0">
                              <a:effectLst/>
                            </a:rPr>
                            <a:t>2020</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mc:Choice>
        <mc:Fallback xmlns="">
          <p:graphicFrame>
            <p:nvGraphicFramePr>
              <p:cNvPr id="5" name="Content Placeholder 4"/>
              <p:cNvGraphicFramePr>
                <a:graphicFrameLocks/>
              </p:cNvGraphicFramePr>
              <p:nvPr>
                <p:extLst>
                  <p:ext uri="{D42A27DB-BD31-4B8C-83A1-F6EECF244321}">
                    <p14:modId xmlns:p14="http://schemas.microsoft.com/office/powerpoint/2010/main" val="3695505627"/>
                  </p:ext>
                </p:extLst>
              </p:nvPr>
            </p:nvGraphicFramePr>
            <p:xfrm>
              <a:off x="533400" y="3581400"/>
              <a:ext cx="5410201" cy="2383418"/>
            </p:xfrm>
            <a:graphic>
              <a:graphicData uri="http://schemas.openxmlformats.org/drawingml/2006/table">
                <a:tbl>
                  <a:tblPr firstRow="1" firstCol="1" bandRow="1">
                    <a:tableStyleId>{3C2FFA5D-87B4-456A-9821-1D502468CF0F}</a:tableStyleId>
                  </a:tblPr>
                  <a:tblGrid>
                    <a:gridCol w="2286000"/>
                    <a:gridCol w="2133600"/>
                    <a:gridCol w="990601"/>
                  </a:tblGrid>
                  <a:tr h="408441">
                    <a:tc gridSpan="3">
                      <a:txBody>
                        <a:bodyPr/>
                        <a:lstStyle/>
                        <a:p>
                          <a:pPr marL="0" marR="0" algn="ctr">
                            <a:lnSpc>
                              <a:spcPct val="115000"/>
                            </a:lnSpc>
                            <a:spcBef>
                              <a:spcPts val="600"/>
                            </a:spcBef>
                            <a:spcAft>
                              <a:spcPts val="600"/>
                            </a:spcAft>
                          </a:pPr>
                          <a:r>
                            <a:rPr lang="en-US" sz="1600" dirty="0">
                              <a:effectLst/>
                            </a:rPr>
                            <a:t>User inputs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560832">
                    <a:tc>
                      <a:txBody>
                        <a:bodyPr/>
                        <a:lstStyle/>
                        <a:p>
                          <a:pPr marL="0" marR="0" algn="ctr">
                            <a:lnSpc>
                              <a:spcPct val="115000"/>
                            </a:lnSpc>
                            <a:spcBef>
                              <a:spcPts val="600"/>
                            </a:spcBef>
                            <a:spcAft>
                              <a:spcPts val="600"/>
                            </a:spcAft>
                          </a:pPr>
                          <a:r>
                            <a:rPr lang="en-US" sz="1600" b="1" dirty="0">
                              <a:effectLst/>
                            </a:rPr>
                            <a:t>Baseline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a:t>
                          </a:r>
                          <a:r>
                            <a:rPr lang="en-US" sz="1600" b="1" dirty="0" smtClean="0">
                              <a:effectLst/>
                            </a:rPr>
                            <a:t> start</a:t>
                          </a:r>
                          <a:r>
                            <a:rPr lang="en-US" sz="1600" b="1" baseline="0" dirty="0" smtClean="0">
                              <a:effectLst/>
                            </a:rPr>
                            <a:t> </a:t>
                          </a:r>
                          <a:r>
                            <a:rPr lang="en-US" sz="1600" b="1" dirty="0" smtClean="0">
                              <a:effectLst/>
                            </a:rPr>
                            <a:t>year</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414145">
                    <a:tc>
                      <a:txBody>
                        <a:bodyPr/>
                        <a:lstStyle/>
                        <a:p>
                          <a:endParaRPr lang="en-US"/>
                        </a:p>
                      </a:txBody>
                      <a:tcPr marL="68580" marR="68580" marT="0" marB="0" anchor="ctr">
                        <a:blipFill rotWithShape="0">
                          <a:blip r:embed="rId3"/>
                          <a:stretch>
                            <a:fillRect l="-1862" t="-69957" r="-138830" b="-8584"/>
                          </a:stretch>
                        </a:blipFill>
                      </a:tcPr>
                    </a:tc>
                    <a:tc>
                      <a:txBody>
                        <a:bodyPr/>
                        <a:lstStyle/>
                        <a:p>
                          <a:endParaRPr lang="en-US"/>
                        </a:p>
                      </a:txBody>
                      <a:tcPr marL="68580" marR="68580" marT="0" marB="0" anchor="ctr">
                        <a:blipFill rotWithShape="0">
                          <a:blip r:embed="rId3"/>
                          <a:stretch>
                            <a:fillRect l="-109429" t="-69957" r="-49143" b="-8584"/>
                          </a:stretch>
                        </a:blipFill>
                      </a:tcPr>
                    </a:tc>
                    <a:tc>
                      <a:txBody>
                        <a:bodyPr/>
                        <a:lstStyle/>
                        <a:p>
                          <a:pPr marL="0" marR="0" algn="ctr">
                            <a:lnSpc>
                              <a:spcPct val="115000"/>
                            </a:lnSpc>
                            <a:spcBef>
                              <a:spcPts val="600"/>
                            </a:spcBef>
                            <a:spcAft>
                              <a:spcPts val="600"/>
                            </a:spcAft>
                          </a:pPr>
                          <a:r>
                            <a:rPr lang="en-US" sz="1600" b="0" dirty="0">
                              <a:effectLst/>
                            </a:rPr>
                            <a:t>2016, </a:t>
                          </a:r>
                          <a:r>
                            <a:rPr lang="en-US" sz="1600" b="0" dirty="0" smtClean="0">
                              <a:effectLst/>
                            </a:rPr>
                            <a:t>2017</a:t>
                          </a:r>
                          <a:r>
                            <a:rPr lang="en-US" sz="1600" b="0" dirty="0">
                              <a:effectLst/>
                            </a:rPr>
                            <a:t>, </a:t>
                          </a:r>
                          <a:r>
                            <a:rPr lang="en-US" sz="1600" b="0" dirty="0" smtClean="0">
                              <a:effectLst/>
                            </a:rPr>
                            <a:t>2018</a:t>
                          </a:r>
                          <a:r>
                            <a:rPr lang="en-US" sz="1600" b="0" dirty="0">
                              <a:effectLst/>
                            </a:rPr>
                            <a:t>, </a:t>
                          </a:r>
                          <a:r>
                            <a:rPr lang="en-US" sz="1600" b="0" dirty="0" smtClean="0">
                              <a:effectLst/>
                            </a:rPr>
                            <a:t>2019</a:t>
                          </a:r>
                          <a:r>
                            <a:rPr lang="en-US" sz="1600" b="0" dirty="0">
                              <a:effectLst/>
                            </a:rPr>
                            <a:t>, </a:t>
                          </a:r>
                          <a:r>
                            <a:rPr lang="en-US" sz="1600" b="0" dirty="0" smtClean="0">
                              <a:effectLst/>
                            </a:rPr>
                            <a:t>2020</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pic>
        <p:nvPicPr>
          <p:cNvPr id="7" name="Picture 6"/>
          <p:cNvPicPr>
            <a:picLocks noChangeAspect="1"/>
          </p:cNvPicPr>
          <p:nvPr/>
        </p:nvPicPr>
        <p:blipFill>
          <a:blip r:embed="rId4"/>
          <a:stretch>
            <a:fillRect/>
          </a:stretch>
        </p:blipFill>
        <p:spPr>
          <a:xfrm>
            <a:off x="6610933" y="2819400"/>
            <a:ext cx="2040425" cy="2945309"/>
          </a:xfrm>
          <a:prstGeom prst="rect">
            <a:avLst/>
          </a:prstGeom>
        </p:spPr>
      </p:pic>
    </p:spTree>
    <p:extLst>
      <p:ext uri="{BB962C8B-B14F-4D97-AF65-F5344CB8AC3E}">
        <p14:creationId xmlns:p14="http://schemas.microsoft.com/office/powerpoint/2010/main" val="382267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020762"/>
          </a:xfrm>
        </p:spPr>
        <p:txBody>
          <a:bodyPr/>
          <a:lstStyle/>
          <a:p>
            <a:r>
              <a:rPr lang="en-US" dirty="0" smtClean="0"/>
              <a:t>Estimates</a:t>
            </a:r>
            <a:endParaRPr lang="en-US" dirty="0"/>
          </a:p>
        </p:txBody>
      </p:sp>
      <p:sp>
        <p:nvSpPr>
          <p:cNvPr id="4" name="Slide Number Placeholder 3"/>
          <p:cNvSpPr>
            <a:spLocks noGrp="1"/>
          </p:cNvSpPr>
          <p:nvPr>
            <p:ph type="sldNum" sz="quarter" idx="10"/>
          </p:nvPr>
        </p:nvSpPr>
        <p:spPr/>
        <p:txBody>
          <a:bodyPr/>
          <a:lstStyle/>
          <a:p>
            <a:pPr>
              <a:defRPr/>
            </a:pPr>
            <a:fld id="{12DE6DF0-88D8-A340-AC03-635EA9EF5E16}" type="slidenum">
              <a:rPr lang="en-US" smtClean="0"/>
              <a:pPr>
                <a:defRPr/>
              </a:pPr>
              <a:t>13</a:t>
            </a:fld>
            <a:endParaRPr lang="en-US"/>
          </a:p>
        </p:txBody>
      </p:sp>
      <p:sp>
        <p:nvSpPr>
          <p:cNvPr id="7" name="Content Placeholder 6"/>
          <p:cNvSpPr>
            <a:spLocks noGrp="1"/>
          </p:cNvSpPr>
          <p:nvPr>
            <p:ph idx="11"/>
          </p:nvPr>
        </p:nvSpPr>
        <p:spPr/>
        <p:txBody>
          <a:bodyPr>
            <a:normAutofit/>
          </a:bodyPr>
          <a:lstStyle/>
          <a:p>
            <a:r>
              <a:rPr lang="en-US" sz="2400" dirty="0"/>
              <a:t>No impact on cessation</a:t>
            </a:r>
          </a:p>
          <a:p>
            <a:r>
              <a:rPr lang="en-US" sz="2400" dirty="0"/>
              <a:t>Initiation effects are constant over time</a:t>
            </a:r>
          </a:p>
          <a:p>
            <a:r>
              <a:rPr lang="en-US" sz="2400" dirty="0"/>
              <a:t>Local MLA policies are not </a:t>
            </a:r>
            <a:r>
              <a:rPr lang="en-US" sz="2400" dirty="0" smtClean="0"/>
              <a:t>affected</a:t>
            </a:r>
          </a:p>
          <a:p>
            <a:endParaRPr lang="en-US" sz="2400" dirty="0"/>
          </a:p>
        </p:txBody>
      </p:sp>
      <p:sp>
        <p:nvSpPr>
          <p:cNvPr id="5" name="TextBox 4"/>
          <p:cNvSpPr txBox="1"/>
          <p:nvPr/>
        </p:nvSpPr>
        <p:spPr>
          <a:xfrm>
            <a:off x="11430" y="0"/>
            <a:ext cx="840295" cy="369332"/>
          </a:xfrm>
          <a:prstGeom prst="rect">
            <a:avLst/>
          </a:prstGeom>
          <a:noFill/>
        </p:spPr>
        <p:txBody>
          <a:bodyPr wrap="none" rtlCol="0">
            <a:spAutoFit/>
          </a:bodyPr>
          <a:lstStyle/>
          <a:p>
            <a:r>
              <a:rPr lang="en-US" dirty="0"/>
              <a:t>4</a:t>
            </a:r>
            <a:r>
              <a:rPr lang="en-US" dirty="0" smtClean="0"/>
              <a:t>. MLA</a:t>
            </a:r>
            <a:endParaRPr lang="en-US" dirty="0"/>
          </a:p>
        </p:txBody>
      </p:sp>
      <p:sp>
        <p:nvSpPr>
          <p:cNvPr id="9" name="Title 1"/>
          <p:cNvSpPr txBox="1">
            <a:spLocks/>
          </p:cNvSpPr>
          <p:nvPr/>
        </p:nvSpPr>
        <p:spPr>
          <a:xfrm>
            <a:off x="4648200" y="274638"/>
            <a:ext cx="38862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74C"/>
                </a:solidFill>
                <a:latin typeface="Myriad Pro Light" pitchFamily="34" charset="0"/>
                <a:ea typeface="+mj-ea"/>
                <a:cs typeface="+mj-cs"/>
              </a:defRPr>
            </a:lvl1pPr>
          </a:lstStyle>
          <a:p>
            <a:r>
              <a:rPr lang="en-US" dirty="0" smtClean="0"/>
              <a:t>Assumptions</a:t>
            </a:r>
            <a:endParaRPr lang="en-US" dirty="0"/>
          </a:p>
        </p:txBody>
      </p:sp>
      <mc:AlternateContent xmlns:mc="http://schemas.openxmlformats.org/markup-compatibility/2006" xmlns:a14="http://schemas.microsoft.com/office/drawing/2010/main">
        <mc:Choice Requires="a14">
          <p:graphicFrame>
            <p:nvGraphicFramePr>
              <p:cNvPr id="10" name="Content Placeholder 4"/>
              <p:cNvGraphicFramePr>
                <a:graphicFrameLocks/>
              </p:cNvGraphicFramePr>
              <p:nvPr>
                <p:extLst>
                  <p:ext uri="{D42A27DB-BD31-4B8C-83A1-F6EECF244321}">
                    <p14:modId xmlns:p14="http://schemas.microsoft.com/office/powerpoint/2010/main" val="1800326872"/>
                  </p:ext>
                </p:extLst>
              </p:nvPr>
            </p:nvGraphicFramePr>
            <p:xfrm>
              <a:off x="476075" y="1600200"/>
              <a:ext cx="3657600" cy="3033784"/>
            </p:xfrm>
            <a:graphic>
              <a:graphicData uri="http://schemas.openxmlformats.org/drawingml/2006/table">
                <a:tbl>
                  <a:tblPr firstRow="1" firstCol="1" bandRow="1">
                    <a:tableStyleId>{5C22544A-7EE6-4342-B048-85BDC9FD1C3A}</a:tableStyleId>
                  </a:tblPr>
                  <a:tblGrid>
                    <a:gridCol w="1478501">
                      <a:extLst>
                        <a:ext uri="{9D8B030D-6E8A-4147-A177-3AD203B41FA5}">
                          <a16:colId xmlns:a16="http://schemas.microsoft.com/office/drawing/2014/main" xmlns="" val="20000"/>
                        </a:ext>
                      </a:extLst>
                    </a:gridCol>
                    <a:gridCol w="725963">
                      <a:extLst>
                        <a:ext uri="{9D8B030D-6E8A-4147-A177-3AD203B41FA5}">
                          <a16:colId xmlns:a16="http://schemas.microsoft.com/office/drawing/2014/main" xmlns="" val="20001"/>
                        </a:ext>
                      </a:extLst>
                    </a:gridCol>
                    <a:gridCol w="726568">
                      <a:extLst>
                        <a:ext uri="{9D8B030D-6E8A-4147-A177-3AD203B41FA5}">
                          <a16:colId xmlns:a16="http://schemas.microsoft.com/office/drawing/2014/main" xmlns="" val="20002"/>
                        </a:ext>
                      </a:extLst>
                    </a:gridCol>
                    <a:gridCol w="726568">
                      <a:extLst>
                        <a:ext uri="{9D8B030D-6E8A-4147-A177-3AD203B41FA5}">
                          <a16:colId xmlns:a16="http://schemas.microsoft.com/office/drawing/2014/main" xmlns="" val="20003"/>
                        </a:ext>
                      </a:extLst>
                    </a:gridCol>
                  </a:tblGrid>
                  <a:tr h="346450">
                    <a:tc rowSpan="2">
                      <a:txBody>
                        <a:bodyPr/>
                        <a:lstStyle/>
                        <a:p>
                          <a:pPr marL="0" marR="0" algn="ctr">
                            <a:lnSpc>
                              <a:spcPct val="115000"/>
                            </a:lnSpc>
                            <a:spcBef>
                              <a:spcPts val="0"/>
                            </a:spcBef>
                            <a:spcAft>
                              <a:spcPts val="0"/>
                            </a:spcAft>
                          </a:pPr>
                          <a:r>
                            <a:rPr lang="en-US" sz="1600" dirty="0">
                              <a:effectLst/>
                            </a:rPr>
                            <a:t>Reduction in initiation by age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15000"/>
                            </a:lnSpc>
                            <a:spcBef>
                              <a:spcPts val="0"/>
                            </a:spcBef>
                            <a:spcAft>
                              <a:spcPts val="0"/>
                            </a:spcAft>
                          </a:pPr>
                          <a:r>
                            <a:rPr lang="en-US" sz="1600">
                              <a:effectLst/>
                            </a:rPr>
                            <a:t>Effect of raising the MLA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40702">
                    <a:tc vMerge="1">
                      <a:txBody>
                        <a:bodyPr/>
                        <a:lstStyle/>
                        <a:p>
                          <a:endParaRPr lang="en-US"/>
                        </a:p>
                      </a:txBody>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𝐸</m:t>
                                    </m:r>
                                  </m:e>
                                  <m:sub>
                                    <m:r>
                                      <a:rPr lang="en-US" sz="1600">
                                        <a:effectLst/>
                                        <a:latin typeface="Cambria Math" panose="02040503050406030204" pitchFamily="18" charset="0"/>
                                      </a:rPr>
                                      <m:t>19</m:t>
                                    </m:r>
                                  </m:sub>
                                </m:sSub>
                              </m:oMath>
                            </m:oMathPara>
                          </a14:m>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𝐸</m:t>
                                    </m:r>
                                  </m:e>
                                  <m:sub>
                                    <m:r>
                                      <a:rPr lang="en-US" sz="1600">
                                        <a:effectLst/>
                                        <a:latin typeface="Cambria Math" panose="02040503050406030204" pitchFamily="18" charset="0"/>
                                      </a:rPr>
                                      <m:t>21</m:t>
                                    </m:r>
                                  </m:sub>
                                </m:sSub>
                              </m:oMath>
                            </m:oMathPara>
                          </a14:m>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𝐸</m:t>
                                    </m:r>
                                  </m:e>
                                  <m:sub>
                                    <m:r>
                                      <a:rPr lang="en-US" sz="1600">
                                        <a:effectLst/>
                                        <a:latin typeface="Cambria Math" panose="02040503050406030204" pitchFamily="18" charset="0"/>
                                      </a:rPr>
                                      <m:t>25</m:t>
                                    </m:r>
                                  </m:sub>
                                </m:sSub>
                              </m:oMath>
                            </m:oMathPara>
                          </a14:m>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46450">
                    <a:tc>
                      <a:txBody>
                        <a:bodyPr/>
                        <a:lstStyle/>
                        <a:p>
                          <a:pPr marL="0" marR="0" algn="ctr">
                            <a:lnSpc>
                              <a:spcPct val="115000"/>
                            </a:lnSpc>
                            <a:spcBef>
                              <a:spcPts val="0"/>
                            </a:spcBef>
                            <a:spcAft>
                              <a:spcPts val="0"/>
                            </a:spcAft>
                          </a:pPr>
                          <a:r>
                            <a:rPr lang="en-US" sz="1600" dirty="0">
                              <a:effectLst/>
                            </a:rPr>
                            <a:t>0-14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46450">
                    <a:tc>
                      <a:txBody>
                        <a:bodyPr/>
                        <a:lstStyle/>
                        <a:p>
                          <a:pPr marL="0" marR="0" algn="ctr">
                            <a:lnSpc>
                              <a:spcPct val="115000"/>
                            </a:lnSpc>
                            <a:spcBef>
                              <a:spcPts val="0"/>
                            </a:spcBef>
                            <a:spcAft>
                              <a:spcPts val="0"/>
                            </a:spcAft>
                          </a:pPr>
                          <a:r>
                            <a:rPr lang="en-US" sz="1600">
                              <a:effectLst/>
                            </a:rPr>
                            <a:t>15-17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30%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46450">
                    <a:tc>
                      <a:txBody>
                        <a:bodyPr/>
                        <a:lstStyle/>
                        <a:p>
                          <a:pPr marL="0" marR="0" algn="ctr">
                            <a:lnSpc>
                              <a:spcPct val="115000"/>
                            </a:lnSpc>
                            <a:spcBef>
                              <a:spcPts val="0"/>
                            </a:spcBef>
                            <a:spcAft>
                              <a:spcPts val="0"/>
                            </a:spcAft>
                          </a:pPr>
                          <a:r>
                            <a:rPr lang="en-US" sz="1600">
                              <a:effectLst/>
                            </a:rPr>
                            <a:t>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46450">
                    <a:tc>
                      <a:txBody>
                        <a:bodyPr/>
                        <a:lstStyle/>
                        <a:p>
                          <a:pPr marL="0" marR="0" algn="ctr">
                            <a:lnSpc>
                              <a:spcPct val="115000"/>
                            </a:lnSpc>
                            <a:spcBef>
                              <a:spcPts val="0"/>
                            </a:spcBef>
                            <a:spcAft>
                              <a:spcPts val="0"/>
                            </a:spcAft>
                          </a:pPr>
                          <a:r>
                            <a:rPr lang="en-US" sz="1600">
                              <a:effectLst/>
                            </a:rPr>
                            <a:t>19-20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46450">
                    <a:tc>
                      <a:txBody>
                        <a:bodyPr/>
                        <a:lstStyle/>
                        <a:p>
                          <a:pPr marL="0" marR="0" algn="ctr">
                            <a:lnSpc>
                              <a:spcPct val="115000"/>
                            </a:lnSpc>
                            <a:spcBef>
                              <a:spcPts val="0"/>
                            </a:spcBef>
                            <a:spcAft>
                              <a:spcPts val="0"/>
                            </a:spcAft>
                          </a:pPr>
                          <a:r>
                            <a:rPr lang="en-US" sz="1600">
                              <a:effectLst/>
                            </a:rPr>
                            <a:t>21-25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mc:Choice>
        <mc:Fallback xmlns="">
          <p:graphicFrame>
            <p:nvGraphicFramePr>
              <p:cNvPr id="10" name="Content Placeholder 4"/>
              <p:cNvGraphicFramePr>
                <a:graphicFrameLocks/>
              </p:cNvGraphicFramePr>
              <p:nvPr>
                <p:extLst>
                  <p:ext uri="{D42A27DB-BD31-4B8C-83A1-F6EECF244321}">
                    <p14:modId xmlns:p14="http://schemas.microsoft.com/office/powerpoint/2010/main" val="1800326872"/>
                  </p:ext>
                </p:extLst>
              </p:nvPr>
            </p:nvGraphicFramePr>
            <p:xfrm>
              <a:off x="476075" y="1600200"/>
              <a:ext cx="3657600" cy="3033784"/>
            </p:xfrm>
            <a:graphic>
              <a:graphicData uri="http://schemas.openxmlformats.org/drawingml/2006/table">
                <a:tbl>
                  <a:tblPr firstRow="1" firstCol="1" bandRow="1">
                    <a:tableStyleId>{5C22544A-7EE6-4342-B048-85BDC9FD1C3A}</a:tableStyleId>
                  </a:tblPr>
                  <a:tblGrid>
                    <a:gridCol w="1478501">
                      <a:extLst>
                        <a:ext uri="{9D8B030D-6E8A-4147-A177-3AD203B41FA5}">
                          <a16:colId xmlns:a16="http://schemas.microsoft.com/office/drawing/2014/main" xmlns:a14="http://schemas.microsoft.com/office/drawing/2010/main" xmlns="" val="20000"/>
                        </a:ext>
                      </a:extLst>
                    </a:gridCol>
                    <a:gridCol w="725963">
                      <a:extLst>
                        <a:ext uri="{9D8B030D-6E8A-4147-A177-3AD203B41FA5}">
                          <a16:colId xmlns:a16="http://schemas.microsoft.com/office/drawing/2014/main" xmlns:a14="http://schemas.microsoft.com/office/drawing/2010/main" xmlns="" val="20001"/>
                        </a:ext>
                      </a:extLst>
                    </a:gridCol>
                    <a:gridCol w="726568">
                      <a:extLst>
                        <a:ext uri="{9D8B030D-6E8A-4147-A177-3AD203B41FA5}">
                          <a16:colId xmlns:a16="http://schemas.microsoft.com/office/drawing/2014/main" xmlns:a14="http://schemas.microsoft.com/office/drawing/2010/main" xmlns="" val="20002"/>
                        </a:ext>
                      </a:extLst>
                    </a:gridCol>
                    <a:gridCol w="726568">
                      <a:extLst>
                        <a:ext uri="{9D8B030D-6E8A-4147-A177-3AD203B41FA5}">
                          <a16:colId xmlns:a16="http://schemas.microsoft.com/office/drawing/2014/main" xmlns:a14="http://schemas.microsoft.com/office/drawing/2010/main" xmlns="" val="20003"/>
                        </a:ext>
                      </a:extLst>
                    </a:gridCol>
                  </a:tblGrid>
                  <a:tr h="560832">
                    <a:tc rowSpan="2">
                      <a:txBody>
                        <a:bodyPr/>
                        <a:lstStyle/>
                        <a:p>
                          <a:pPr marL="0" marR="0" algn="ctr">
                            <a:lnSpc>
                              <a:spcPct val="115000"/>
                            </a:lnSpc>
                            <a:spcBef>
                              <a:spcPts val="0"/>
                            </a:spcBef>
                            <a:spcAft>
                              <a:spcPts val="0"/>
                            </a:spcAft>
                          </a:pPr>
                          <a:r>
                            <a:rPr lang="en-US" sz="1600" dirty="0">
                              <a:effectLst/>
                            </a:rPr>
                            <a:t>Reduction in initiation by age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15000"/>
                            </a:lnSpc>
                            <a:spcBef>
                              <a:spcPts val="0"/>
                            </a:spcBef>
                            <a:spcAft>
                              <a:spcPts val="0"/>
                            </a:spcAft>
                          </a:pPr>
                          <a:r>
                            <a:rPr lang="en-US" sz="1600">
                              <a:effectLst/>
                            </a:rPr>
                            <a:t>Effect of raising the MLA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a14="http://schemas.microsoft.com/office/drawing/2010/main" xmlns="" val="10000"/>
                      </a:ext>
                    </a:extLst>
                  </a:tr>
                  <a:tr h="740702">
                    <a:tc vMerge="1">
                      <a:txBody>
                        <a:bodyPr/>
                        <a:lstStyle/>
                        <a:p>
                          <a:endParaRPr lang="en-US"/>
                        </a:p>
                      </a:txBody>
                      <a:tcPr/>
                    </a:tc>
                    <a:tc>
                      <a:txBody>
                        <a:bodyPr/>
                        <a:lstStyle/>
                        <a:p>
                          <a:endParaRPr lang="en-US"/>
                        </a:p>
                      </a:txBody>
                      <a:tcPr marL="68580" marR="68580" marT="0" marB="0" anchor="ctr">
                        <a:blipFill rotWithShape="0">
                          <a:blip r:embed="rId3"/>
                          <a:stretch>
                            <a:fillRect l="-205042" t="-80328" r="-204202" b="-243443"/>
                          </a:stretch>
                        </a:blipFill>
                      </a:tcPr>
                    </a:tc>
                    <a:tc>
                      <a:txBody>
                        <a:bodyPr/>
                        <a:lstStyle/>
                        <a:p>
                          <a:endParaRPr lang="en-US"/>
                        </a:p>
                      </a:txBody>
                      <a:tcPr marL="68580" marR="68580" marT="0" marB="0" anchor="ctr">
                        <a:blipFill rotWithShape="0">
                          <a:blip r:embed="rId3"/>
                          <a:stretch>
                            <a:fillRect l="-302500" t="-80328" r="-102500" b="-243443"/>
                          </a:stretch>
                        </a:blipFill>
                      </a:tcPr>
                    </a:tc>
                    <a:tc>
                      <a:txBody>
                        <a:bodyPr/>
                        <a:lstStyle/>
                        <a:p>
                          <a:endParaRPr lang="en-US"/>
                        </a:p>
                      </a:txBody>
                      <a:tcPr marL="68580" marR="68580" marT="0" marB="0" anchor="ctr">
                        <a:blipFill rotWithShape="0">
                          <a:blip r:embed="rId3"/>
                          <a:stretch>
                            <a:fillRect l="-405882" t="-80328" r="-3361" b="-243443"/>
                          </a:stretch>
                        </a:blipFill>
                      </a:tcPr>
                    </a:tc>
                    <a:extLst>
                      <a:ext uri="{0D108BD9-81ED-4DB2-BD59-A6C34878D82A}">
                        <a16:rowId xmlns:a16="http://schemas.microsoft.com/office/drawing/2014/main" xmlns:a14="http://schemas.microsoft.com/office/drawing/2010/main" xmlns="" val="10001"/>
                      </a:ext>
                    </a:extLst>
                  </a:tr>
                  <a:tr h="346450">
                    <a:tc>
                      <a:txBody>
                        <a:bodyPr/>
                        <a:lstStyle/>
                        <a:p>
                          <a:pPr marL="0" marR="0" algn="ctr">
                            <a:lnSpc>
                              <a:spcPct val="115000"/>
                            </a:lnSpc>
                            <a:spcBef>
                              <a:spcPts val="0"/>
                            </a:spcBef>
                            <a:spcAft>
                              <a:spcPts val="0"/>
                            </a:spcAft>
                          </a:pPr>
                          <a:r>
                            <a:rPr lang="en-US" sz="1600" dirty="0">
                              <a:effectLst/>
                            </a:rPr>
                            <a:t>0-14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2"/>
                      </a:ext>
                    </a:extLst>
                  </a:tr>
                  <a:tr h="346450">
                    <a:tc>
                      <a:txBody>
                        <a:bodyPr/>
                        <a:lstStyle/>
                        <a:p>
                          <a:pPr marL="0" marR="0" algn="ctr">
                            <a:lnSpc>
                              <a:spcPct val="115000"/>
                            </a:lnSpc>
                            <a:spcBef>
                              <a:spcPts val="0"/>
                            </a:spcBef>
                            <a:spcAft>
                              <a:spcPts val="0"/>
                            </a:spcAft>
                          </a:pPr>
                          <a:r>
                            <a:rPr lang="en-US" sz="1600">
                              <a:effectLst/>
                            </a:rPr>
                            <a:t>15-17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30%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3"/>
                      </a:ext>
                    </a:extLst>
                  </a:tr>
                  <a:tr h="346450">
                    <a:tc>
                      <a:txBody>
                        <a:bodyPr/>
                        <a:lstStyle/>
                        <a:p>
                          <a:pPr marL="0" marR="0" algn="ctr">
                            <a:lnSpc>
                              <a:spcPct val="115000"/>
                            </a:lnSpc>
                            <a:spcBef>
                              <a:spcPts val="0"/>
                            </a:spcBef>
                            <a:spcAft>
                              <a:spcPts val="0"/>
                            </a:spcAft>
                          </a:pPr>
                          <a:r>
                            <a:rPr lang="en-US" sz="1600">
                              <a:effectLst/>
                            </a:rPr>
                            <a:t>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4"/>
                      </a:ext>
                    </a:extLst>
                  </a:tr>
                  <a:tr h="346450">
                    <a:tc>
                      <a:txBody>
                        <a:bodyPr/>
                        <a:lstStyle/>
                        <a:p>
                          <a:pPr marL="0" marR="0" algn="ctr">
                            <a:lnSpc>
                              <a:spcPct val="115000"/>
                            </a:lnSpc>
                            <a:spcBef>
                              <a:spcPts val="0"/>
                            </a:spcBef>
                            <a:spcAft>
                              <a:spcPts val="0"/>
                            </a:spcAft>
                          </a:pPr>
                          <a:r>
                            <a:rPr lang="en-US" sz="1600">
                              <a:effectLst/>
                            </a:rPr>
                            <a:t>19-20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5"/>
                      </a:ext>
                    </a:extLst>
                  </a:tr>
                  <a:tr h="346450">
                    <a:tc>
                      <a:txBody>
                        <a:bodyPr/>
                        <a:lstStyle/>
                        <a:p>
                          <a:pPr marL="0" marR="0" algn="ctr">
                            <a:lnSpc>
                              <a:spcPct val="115000"/>
                            </a:lnSpc>
                            <a:spcBef>
                              <a:spcPts val="0"/>
                            </a:spcBef>
                            <a:spcAft>
                              <a:spcPts val="0"/>
                            </a:spcAft>
                          </a:pPr>
                          <a:r>
                            <a:rPr lang="en-US" sz="1600">
                              <a:effectLst/>
                            </a:rPr>
                            <a:t>21-25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6"/>
                      </a:ext>
                    </a:extLst>
                  </a:tr>
                </a:tbl>
              </a:graphicData>
            </a:graphic>
          </p:graphicFrame>
        </mc:Fallback>
      </mc:AlternateContent>
    </p:spTree>
    <p:extLst>
      <p:ext uri="{BB962C8B-B14F-4D97-AF65-F5344CB8AC3E}">
        <p14:creationId xmlns:p14="http://schemas.microsoft.com/office/powerpoint/2010/main" val="1825729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Policy effects</a:t>
            </a:r>
            <a:endParaRPr lang="en-US" dirty="0"/>
          </a:p>
        </p:txBody>
      </p:sp>
      <p:sp>
        <p:nvSpPr>
          <p:cNvPr id="4" name="Slide Number Placeholder 3"/>
          <p:cNvSpPr>
            <a:spLocks noGrp="1"/>
          </p:cNvSpPr>
          <p:nvPr>
            <p:ph type="sldNum" sz="quarter" idx="10"/>
          </p:nvPr>
        </p:nvSpPr>
        <p:spPr/>
        <p:txBody>
          <a:bodyPr/>
          <a:lstStyle/>
          <a:p>
            <a:pPr>
              <a:defRPr/>
            </a:pPr>
            <a:fld id="{12DE6DF0-88D8-A340-AC03-635EA9EF5E16}" type="slidenum">
              <a:rPr lang="en-US" smtClean="0"/>
              <a:pPr>
                <a:defRPr/>
              </a:pPr>
              <a:t>14</a:t>
            </a:fld>
            <a:endParaRPr lang="en-US"/>
          </a:p>
        </p:txBody>
      </p:sp>
      <mc:AlternateContent xmlns:mc="http://schemas.openxmlformats.org/markup-compatibility/2006" xmlns:a14="http://schemas.microsoft.com/office/drawing/2010/main">
        <mc:Choice Requires="a14">
          <p:sp>
            <p:nvSpPr>
              <p:cNvPr id="12" name="Content Placeholder 2"/>
              <p:cNvSpPr txBox="1">
                <a:spLocks/>
              </p:cNvSpPr>
              <p:nvPr/>
            </p:nvSpPr>
            <p:spPr>
              <a:xfrm>
                <a:off x="533400" y="1739376"/>
                <a:ext cx="8330764" cy="359462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sz="2000" b="1" i="1" smtClean="0">
                            <a:latin typeface="Cambria Math" panose="02040503050406030204" pitchFamily="18" charset="0"/>
                            <a:ea typeface="Calibri" panose="020F0502020204030204" pitchFamily="34" charset="0"/>
                            <a:cs typeface="Arial" panose="020B0604020202020204" pitchFamily="34" charset="0"/>
                          </a:rPr>
                        </m:ctrlPr>
                      </m:sSubPr>
                      <m:e>
                        <m:r>
                          <a:rPr lang="en-US" sz="2000" b="1" i="1">
                            <a:latin typeface="Cambria Math" panose="02040503050406030204" pitchFamily="18" charset="0"/>
                            <a:ea typeface="Calibri" panose="020F0502020204030204" pitchFamily="34" charset="0"/>
                            <a:cs typeface="Arial" panose="020B0604020202020204" pitchFamily="34" charset="0"/>
                          </a:rPr>
                          <m:t>𝑰𝒏𝒊𝒕</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𝒎𝒐𝒅𝒊𝒇𝒊𝒆𝒓</m:t>
                        </m:r>
                      </m:e>
                      <m:sub>
                        <m:r>
                          <a:rPr lang="en-US" sz="2000" b="1" i="1">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𝒏</m:t>
                        </m:r>
                      </m:sub>
                    </m:sSub>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a:latin typeface="Cambria Math" panose="02040503050406030204" pitchFamily="18" charset="0"/>
                        <a:ea typeface="Calibri" panose="020F0502020204030204" pitchFamily="34" charset="0"/>
                        <a:cs typeface="Arial" panose="020B0604020202020204" pitchFamily="34" charset="0"/>
                      </a:rPr>
                      <m:t>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𝑰𝒏𝒊𝒕</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 </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𝒆𝒇𝒇𝒆𝒄𝒕</m:t>
                    </m:r>
                  </m:oMath>
                </a14:m>
                <a:r>
                  <a:rPr lang="en-US" sz="2000" b="1" dirty="0" smtClean="0"/>
                  <a:t> </a:t>
                </a:r>
                <a:endParaRPr lang="en-US" sz="2000" b="1" dirty="0" smtClean="0">
                  <a:solidFill>
                    <a:schemeClr val="accent2"/>
                  </a:solidFill>
                </a:endParaRPr>
              </a:p>
              <a:p>
                <a:pPr marL="0" indent="0">
                  <a:buNone/>
                </a:pPr>
                <a:endParaRPr lang="en-US" sz="2000" b="1" dirty="0" smtClean="0"/>
              </a:p>
              <a:p>
                <a:pPr marL="0" indent="0">
                  <a:buNone/>
                </a:pPr>
                <a:endParaRPr lang="en-US" sz="2000" b="1" dirty="0" smtClean="0"/>
              </a:p>
              <a:p>
                <a:pPr marL="0" indent="0">
                  <a:buNone/>
                </a:pPr>
                <a:endParaRPr lang="en-US" sz="2000" b="1" dirty="0" smtClean="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533400" y="1739376"/>
                <a:ext cx="8330764" cy="359462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16118" y="2971800"/>
                <a:ext cx="8711764" cy="1477328"/>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14:m>
                  <m:oMathPara xmlns:m="http://schemas.openxmlformats.org/officeDocument/2006/math">
                    <m:oMathParaPr>
                      <m:jc m:val="left"/>
                    </m:oMathParaPr>
                    <m:oMath xmlns:m="http://schemas.openxmlformats.org/officeDocument/2006/math">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𝑀𝐿𝐴</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19</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19</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𝑝𝑎𝑐</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19</m:t>
                              </m:r>
                            </m:sub>
                          </m:sSub>
                          <m:r>
                            <a:rPr lang="en-US" i="1">
                              <a:latin typeface="Cambria Math" panose="02040503050406030204" pitchFamily="18" charset="0"/>
                            </a:rPr>
                            <m:t> – </m:t>
                          </m:r>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𝑝𝑎𝑐</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21</m:t>
                              </m:r>
                            </m:sub>
                          </m:sSub>
                        </m:e>
                      </m:d>
                    </m:oMath>
                  </m:oMathPara>
                </a14:m>
                <a:endParaRPr lang="en-US" dirty="0" smtClean="0"/>
              </a:p>
              <a:p>
                <a:endParaRPr lang="en-US" dirty="0"/>
              </a:p>
              <a:p>
                <a:pPr/>
                <a14:m>
                  <m:oMathPara xmlns:m="http://schemas.openxmlformats.org/officeDocument/2006/math">
                    <m:oMathParaPr>
                      <m:jc m:val="left"/>
                    </m:oMathParaPr>
                    <m:oMath xmlns:m="http://schemas.openxmlformats.org/officeDocument/2006/math">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𝑀𝐿𝐴</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21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21</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 – </m:t>
                          </m:r>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𝑝𝑎𝑐</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19</m:t>
                              </m:r>
                            </m:sub>
                          </m:sSub>
                          <m:r>
                            <a:rPr lang="en-US" i="1">
                              <a:latin typeface="Cambria Math" panose="02040503050406030204" pitchFamily="18" charset="0"/>
                            </a:rPr>
                            <m:t> – </m:t>
                          </m:r>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𝑝𝑎𝑐</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21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19</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𝑝𝑎𝑐</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19</m:t>
                              </m:r>
                            </m:sub>
                          </m:sSub>
                        </m:e>
                      </m:d>
                    </m:oMath>
                  </m:oMathPara>
                </a14:m>
                <a:endParaRPr lang="en-US" dirty="0"/>
              </a:p>
              <a:p>
                <a:endParaRPr lang="en-US" dirty="0" smtClean="0"/>
              </a:p>
              <a:p>
                <a:pPr/>
                <a14:m>
                  <m:oMathPara xmlns:m="http://schemas.openxmlformats.org/officeDocument/2006/math">
                    <m:oMathParaPr>
                      <m:jc m:val="left"/>
                    </m:oMathParaPr>
                    <m:oMath xmlns:m="http://schemas.openxmlformats.org/officeDocument/2006/math">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𝑀𝐿𝐴</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25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25</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 – </m:t>
                          </m:r>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𝑝𝑎𝑐</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19</m:t>
                              </m:r>
                            </m:sub>
                          </m:sSub>
                          <m:r>
                            <a:rPr lang="en-US" i="1">
                              <a:latin typeface="Cambria Math" panose="02040503050406030204" pitchFamily="18" charset="0"/>
                            </a:rPr>
                            <m:t> – </m:t>
                          </m:r>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𝑝𝑎𝑐</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21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19</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𝑝𝑎𝑐</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19</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i="1">
                                  <a:solidFill>
                                    <a:schemeClr val="accent1"/>
                                  </a:solidFill>
                                  <a:effectLst>
                                    <a:outerShdw blurRad="38100" dist="38100" dir="2700000" algn="tl">
                                      <a:srgbClr val="000000">
                                        <a:alpha val="43137"/>
                                      </a:srgbClr>
                                    </a:outerShdw>
                                  </a:effectLst>
                                  <a:latin typeface="Cambria Math" panose="02040503050406030204" pitchFamily="18" charset="0"/>
                                </a:rPr>
                                <m:t>𝑝𝑎𝑐</m:t>
                              </m:r>
                            </m:e>
                            <m:sub>
                              <m:r>
                                <a:rPr lang="en-US" i="1">
                                  <a:solidFill>
                                    <a:schemeClr val="accent1"/>
                                  </a:solidFill>
                                  <a:effectLst>
                                    <a:outerShdw blurRad="38100" dist="38100" dir="2700000" algn="tl">
                                      <a:srgbClr val="000000">
                                        <a:alpha val="43137"/>
                                      </a:srgbClr>
                                    </a:outerShdw>
                                  </a:effectLst>
                                  <a:latin typeface="Cambria Math" panose="02040503050406030204" pitchFamily="18" charset="0"/>
                                </a:rPr>
                                <m:t>21</m:t>
                              </m:r>
                            </m:sub>
                          </m:sSub>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16118" y="2971800"/>
                <a:ext cx="8711764" cy="1477328"/>
              </a:xfrm>
              <a:prstGeom prst="rect">
                <a:avLst/>
              </a:prstGeom>
              <a:blipFill rotWithShape="0">
                <a:blip r:embed="rId4"/>
                <a:stretch>
                  <a:fillRect b="-2033"/>
                </a:stretch>
              </a:blipFill>
            </p:spPr>
            <p:txBody>
              <a:bodyPr/>
              <a:lstStyle/>
              <a:p>
                <a:r>
                  <a:rPr lang="en-US">
                    <a:noFill/>
                  </a:rPr>
                  <a:t> </a:t>
                </a:r>
              </a:p>
            </p:txBody>
          </p:sp>
        </mc:Fallback>
      </mc:AlternateContent>
      <p:sp>
        <p:nvSpPr>
          <p:cNvPr id="18" name="Up Arrow 17"/>
          <p:cNvSpPr/>
          <p:nvPr/>
        </p:nvSpPr>
        <p:spPr>
          <a:xfrm>
            <a:off x="3962400" y="2230361"/>
            <a:ext cx="563783" cy="59563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276252" y="5014178"/>
                <a:ext cx="578722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1"/>
                              </a:solidFill>
                              <a:effectLst/>
                              <a:latin typeface="Cambria Math" panose="02040503050406030204" pitchFamily="18" charset="0"/>
                            </a:rPr>
                          </m:ctrlPr>
                        </m:sSubPr>
                        <m:e>
                          <m:r>
                            <a:rPr lang="en-US" i="1">
                              <a:solidFill>
                                <a:schemeClr val="accent1"/>
                              </a:solidFill>
                              <a:effectLst/>
                              <a:latin typeface="Cambria Math" panose="02040503050406030204" pitchFamily="18" charset="0"/>
                            </a:rPr>
                            <m:t>𝑝𝑎𝑐</m:t>
                          </m:r>
                        </m:e>
                        <m:sub>
                          <m:r>
                            <a:rPr lang="en-US" i="1">
                              <a:solidFill>
                                <a:schemeClr val="accent1"/>
                              </a:solidFill>
                              <a:effectLst/>
                              <a:latin typeface="Cambria Math" panose="02040503050406030204" pitchFamily="18" charset="0"/>
                            </a:rPr>
                            <m:t>19</m:t>
                          </m:r>
                        </m:sub>
                      </m:sSub>
                      <m:r>
                        <a:rPr lang="en-US" b="0" i="1" smtClean="0">
                          <a:solidFill>
                            <a:schemeClr val="accent1"/>
                          </a:solidFill>
                          <a:effectLst/>
                          <a:latin typeface="Cambria Math" panose="02040503050406030204" pitchFamily="18" charset="0"/>
                        </a:rPr>
                        <m:t>=</m:t>
                      </m:r>
                      <m:r>
                        <a:rPr lang="en-US" i="1" smtClean="0">
                          <a:solidFill>
                            <a:schemeClr val="accent1"/>
                          </a:solidFill>
                          <a:effectLst/>
                          <a:latin typeface="Cambria Math" panose="02040503050406030204" pitchFamily="18" charset="0"/>
                        </a:rPr>
                        <m:t>% </m:t>
                      </m:r>
                      <m:r>
                        <a:rPr lang="en-US" i="1" smtClean="0">
                          <a:solidFill>
                            <a:schemeClr val="accent1"/>
                          </a:solidFill>
                          <a:effectLst/>
                          <a:latin typeface="Cambria Math" panose="02040503050406030204" pitchFamily="18" charset="0"/>
                        </a:rPr>
                        <m:t>𝑜𝑓</m:t>
                      </m:r>
                      <m:r>
                        <a:rPr lang="en-US" i="1" smtClean="0">
                          <a:solidFill>
                            <a:schemeClr val="accent1"/>
                          </a:solidFill>
                          <a:effectLst/>
                          <a:latin typeface="Cambria Math" panose="02040503050406030204" pitchFamily="18" charset="0"/>
                        </a:rPr>
                        <m:t> </m:t>
                      </m:r>
                      <m:r>
                        <a:rPr lang="en-US" i="1" smtClean="0">
                          <a:solidFill>
                            <a:schemeClr val="accent1"/>
                          </a:solidFill>
                          <a:effectLst/>
                          <a:latin typeface="Cambria Math" panose="02040503050406030204" pitchFamily="18" charset="0"/>
                        </a:rPr>
                        <m:t>𝑝𝑜𝑝𝑢𝑙𝑎𝑡𝑖𝑜𝑛</m:t>
                      </m:r>
                      <m:r>
                        <a:rPr lang="en-US" i="1" smtClean="0">
                          <a:solidFill>
                            <a:schemeClr val="accent1"/>
                          </a:solidFill>
                          <a:effectLst/>
                          <a:latin typeface="Cambria Math" panose="02040503050406030204" pitchFamily="18" charset="0"/>
                        </a:rPr>
                        <m:t> </m:t>
                      </m:r>
                      <m:r>
                        <a:rPr lang="en-US" i="1" smtClean="0">
                          <a:solidFill>
                            <a:schemeClr val="accent1"/>
                          </a:solidFill>
                          <a:effectLst/>
                          <a:latin typeface="Cambria Math" panose="02040503050406030204" pitchFamily="18" charset="0"/>
                        </a:rPr>
                        <m:t>𝑎𝑙𝑟𝑒𝑎𝑑𝑦</m:t>
                      </m:r>
                      <m:r>
                        <a:rPr lang="en-US" i="1" smtClean="0">
                          <a:solidFill>
                            <a:schemeClr val="accent1"/>
                          </a:solidFill>
                          <a:effectLst/>
                          <a:latin typeface="Cambria Math" panose="02040503050406030204" pitchFamily="18" charset="0"/>
                        </a:rPr>
                        <m:t> </m:t>
                      </m:r>
                      <m:r>
                        <a:rPr lang="en-US" i="1" smtClean="0">
                          <a:solidFill>
                            <a:schemeClr val="accent1"/>
                          </a:solidFill>
                          <a:effectLst/>
                          <a:latin typeface="Cambria Math" panose="02040503050406030204" pitchFamily="18" charset="0"/>
                        </a:rPr>
                        <m:t>𝑐𝑜𝑣𝑒𝑟𝑒𝑑</m:t>
                      </m:r>
                      <m:r>
                        <a:rPr lang="en-US" i="1" smtClean="0">
                          <a:solidFill>
                            <a:schemeClr val="accent1"/>
                          </a:solidFill>
                          <a:effectLst/>
                          <a:latin typeface="Cambria Math" panose="02040503050406030204" pitchFamily="18" charset="0"/>
                        </a:rPr>
                        <m:t> </m:t>
                      </m:r>
                      <m:r>
                        <a:rPr lang="en-US" i="1" smtClean="0">
                          <a:solidFill>
                            <a:schemeClr val="accent1"/>
                          </a:solidFill>
                          <a:effectLst/>
                          <a:latin typeface="Cambria Math" panose="02040503050406030204" pitchFamily="18" charset="0"/>
                        </a:rPr>
                        <m:t>𝑏𝑦</m:t>
                      </m:r>
                      <m:r>
                        <a:rPr lang="en-US" i="1" smtClean="0">
                          <a:solidFill>
                            <a:schemeClr val="accent1"/>
                          </a:solidFill>
                          <a:effectLst/>
                          <a:latin typeface="Cambria Math" panose="02040503050406030204" pitchFamily="18" charset="0"/>
                        </a:rPr>
                        <m:t> </m:t>
                      </m:r>
                      <m:r>
                        <a:rPr lang="en-US" i="1" smtClean="0">
                          <a:solidFill>
                            <a:schemeClr val="accent1"/>
                          </a:solidFill>
                          <a:effectLst/>
                          <a:latin typeface="Cambria Math" panose="02040503050406030204" pitchFamily="18" charset="0"/>
                        </a:rPr>
                        <m:t>𝑀𝐿𝐴</m:t>
                      </m:r>
                      <m:r>
                        <a:rPr lang="en-US" i="1" smtClean="0">
                          <a:solidFill>
                            <a:schemeClr val="accent1"/>
                          </a:solidFill>
                          <a:effectLst/>
                          <a:latin typeface="Cambria Math" panose="02040503050406030204" pitchFamily="18" charset="0"/>
                        </a:rPr>
                        <m:t> 19</m:t>
                      </m:r>
                    </m:oMath>
                  </m:oMathPara>
                </a14:m>
                <a:endParaRPr lang="en-US" dirty="0" smtClean="0">
                  <a:solidFill>
                    <a:schemeClr val="accent1"/>
                  </a:solidFill>
                  <a:effectLst/>
                </a:endParaRPr>
              </a:p>
              <a:p>
                <a:pPr/>
                <a14:m>
                  <m:oMathPara xmlns:m="http://schemas.openxmlformats.org/officeDocument/2006/math">
                    <m:oMathParaPr>
                      <m:jc m:val="centerGroup"/>
                    </m:oMathParaPr>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𝑝𝑎𝑐</m:t>
                          </m:r>
                        </m:e>
                        <m:sub>
                          <m:r>
                            <a:rPr lang="en-US" b="0" i="1" smtClean="0">
                              <a:solidFill>
                                <a:schemeClr val="accent1"/>
                              </a:solidFill>
                              <a:latin typeface="Cambria Math" panose="02040503050406030204" pitchFamily="18" charset="0"/>
                            </a:rPr>
                            <m:t>2</m:t>
                          </m:r>
                          <m:r>
                            <a:rPr lang="en-US" i="1">
                              <a:solidFill>
                                <a:schemeClr val="accent1"/>
                              </a:solidFill>
                              <a:latin typeface="Cambria Math" panose="02040503050406030204" pitchFamily="18" charset="0"/>
                            </a:rPr>
                            <m:t>1</m:t>
                          </m:r>
                        </m:sub>
                      </m:sSub>
                      <m:r>
                        <a:rPr lang="en-US" i="1">
                          <a:solidFill>
                            <a:schemeClr val="accent1"/>
                          </a:solidFill>
                          <a:latin typeface="Cambria Math" panose="02040503050406030204" pitchFamily="18" charset="0"/>
                        </a:rPr>
                        <m:t>=% </m:t>
                      </m:r>
                      <m:r>
                        <a:rPr lang="en-US" i="1">
                          <a:solidFill>
                            <a:schemeClr val="accent1"/>
                          </a:solidFill>
                          <a:latin typeface="Cambria Math" panose="02040503050406030204" pitchFamily="18" charset="0"/>
                        </a:rPr>
                        <m:t>𝑜𝑓</m:t>
                      </m:r>
                      <m:r>
                        <a:rPr lang="en-US" i="1">
                          <a:solidFill>
                            <a:schemeClr val="accent1"/>
                          </a:solidFill>
                          <a:latin typeface="Cambria Math" panose="02040503050406030204" pitchFamily="18" charset="0"/>
                        </a:rPr>
                        <m:t> </m:t>
                      </m:r>
                      <m:r>
                        <a:rPr lang="en-US" i="1">
                          <a:solidFill>
                            <a:schemeClr val="accent1"/>
                          </a:solidFill>
                          <a:latin typeface="Cambria Math" panose="02040503050406030204" pitchFamily="18" charset="0"/>
                        </a:rPr>
                        <m:t>𝑝𝑜𝑝𝑢𝑙𝑎𝑡𝑖𝑜𝑛</m:t>
                      </m:r>
                      <m:r>
                        <a:rPr lang="en-US" i="1">
                          <a:solidFill>
                            <a:schemeClr val="accent1"/>
                          </a:solidFill>
                          <a:latin typeface="Cambria Math" panose="02040503050406030204" pitchFamily="18" charset="0"/>
                        </a:rPr>
                        <m:t> </m:t>
                      </m:r>
                      <m:r>
                        <a:rPr lang="en-US" i="1">
                          <a:solidFill>
                            <a:schemeClr val="accent1"/>
                          </a:solidFill>
                          <a:latin typeface="Cambria Math" panose="02040503050406030204" pitchFamily="18" charset="0"/>
                        </a:rPr>
                        <m:t>𝑎𝑙𝑟𝑒𝑎𝑑𝑦</m:t>
                      </m:r>
                      <m:r>
                        <a:rPr lang="en-US" i="1">
                          <a:solidFill>
                            <a:schemeClr val="accent1"/>
                          </a:solidFill>
                          <a:latin typeface="Cambria Math" panose="02040503050406030204" pitchFamily="18" charset="0"/>
                        </a:rPr>
                        <m:t> </m:t>
                      </m:r>
                      <m:r>
                        <a:rPr lang="en-US" i="1">
                          <a:solidFill>
                            <a:schemeClr val="accent1"/>
                          </a:solidFill>
                          <a:latin typeface="Cambria Math" panose="02040503050406030204" pitchFamily="18" charset="0"/>
                        </a:rPr>
                        <m:t>𝑐𝑜𝑣𝑒𝑟𝑒𝑑</m:t>
                      </m:r>
                      <m:r>
                        <a:rPr lang="en-US" i="1">
                          <a:solidFill>
                            <a:schemeClr val="accent1"/>
                          </a:solidFill>
                          <a:latin typeface="Cambria Math" panose="02040503050406030204" pitchFamily="18" charset="0"/>
                        </a:rPr>
                        <m:t> </m:t>
                      </m:r>
                      <m:r>
                        <a:rPr lang="en-US" i="1">
                          <a:solidFill>
                            <a:schemeClr val="accent1"/>
                          </a:solidFill>
                          <a:latin typeface="Cambria Math" panose="02040503050406030204" pitchFamily="18" charset="0"/>
                        </a:rPr>
                        <m:t>𝑏𝑦</m:t>
                      </m:r>
                      <m:r>
                        <a:rPr lang="en-US" i="1">
                          <a:solidFill>
                            <a:schemeClr val="accent1"/>
                          </a:solidFill>
                          <a:latin typeface="Cambria Math" panose="02040503050406030204" pitchFamily="18" charset="0"/>
                        </a:rPr>
                        <m:t> </m:t>
                      </m:r>
                      <m:r>
                        <a:rPr lang="en-US" i="1">
                          <a:solidFill>
                            <a:schemeClr val="accent1"/>
                          </a:solidFill>
                          <a:latin typeface="Cambria Math" panose="02040503050406030204" pitchFamily="18" charset="0"/>
                        </a:rPr>
                        <m:t>𝑀𝐿𝐴</m:t>
                      </m:r>
                      <m:r>
                        <a:rPr lang="en-US" i="1">
                          <a:solidFill>
                            <a:schemeClr val="accent1"/>
                          </a:solidFill>
                          <a:latin typeface="Cambria Math" panose="02040503050406030204" pitchFamily="18" charset="0"/>
                        </a:rPr>
                        <m:t> 21</m:t>
                      </m:r>
                    </m:oMath>
                  </m:oMathPara>
                </a14:m>
                <a:endParaRPr lang="en-US" dirty="0">
                  <a:solidFill>
                    <a:schemeClr val="accent1"/>
                  </a:solidFill>
                  <a:effectLst/>
                </a:endParaRPr>
              </a:p>
            </p:txBody>
          </p:sp>
        </mc:Choice>
        <mc:Fallback xmlns="">
          <p:sp>
            <p:nvSpPr>
              <p:cNvPr id="3" name="Rectangle 2"/>
              <p:cNvSpPr>
                <a:spLocks noRot="1" noChangeAspect="1" noMove="1" noResize="1" noEditPoints="1" noAdjustHandles="1" noChangeArrowheads="1" noChangeShapeType="1" noTextEdit="1"/>
              </p:cNvSpPr>
              <p:nvPr/>
            </p:nvSpPr>
            <p:spPr>
              <a:xfrm>
                <a:off x="276252" y="5014178"/>
                <a:ext cx="5787225" cy="646331"/>
              </a:xfrm>
              <a:prstGeom prst="rect">
                <a:avLst/>
              </a:prstGeom>
              <a:blipFill rotWithShape="0">
                <a:blip r:embed="rId5"/>
                <a:stretch>
                  <a:fillRect b="-6604"/>
                </a:stretch>
              </a:blipFill>
            </p:spPr>
            <p:txBody>
              <a:bodyPr/>
              <a:lstStyle/>
              <a:p>
                <a:r>
                  <a:rPr lang="en-US">
                    <a:noFill/>
                  </a:rPr>
                  <a:t> </a:t>
                </a:r>
              </a:p>
            </p:txBody>
          </p:sp>
        </mc:Fallback>
      </mc:AlternateContent>
      <p:sp>
        <p:nvSpPr>
          <p:cNvPr id="5" name="TextBox 4"/>
          <p:cNvSpPr txBox="1"/>
          <p:nvPr/>
        </p:nvSpPr>
        <p:spPr>
          <a:xfrm>
            <a:off x="4953000" y="2220273"/>
            <a:ext cx="413747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Effect of increasing the MLA from 19 to 21</a:t>
            </a:r>
            <a:endParaRPr lang="en-US" dirty="0"/>
          </a:p>
        </p:txBody>
      </p:sp>
      <p:sp>
        <p:nvSpPr>
          <p:cNvPr id="13" name="Up Arrow 12"/>
          <p:cNvSpPr/>
          <p:nvPr/>
        </p:nvSpPr>
        <p:spPr>
          <a:xfrm rot="2582825" flipV="1">
            <a:off x="5145461" y="2556537"/>
            <a:ext cx="249063" cy="1070036"/>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p:cNvSpPr txBox="1"/>
          <p:nvPr/>
        </p:nvSpPr>
        <p:spPr>
          <a:xfrm>
            <a:off x="11430" y="0"/>
            <a:ext cx="840295" cy="369332"/>
          </a:xfrm>
          <a:prstGeom prst="rect">
            <a:avLst/>
          </a:prstGeom>
          <a:noFill/>
        </p:spPr>
        <p:txBody>
          <a:bodyPr wrap="none" rtlCol="0">
            <a:spAutoFit/>
          </a:bodyPr>
          <a:lstStyle/>
          <a:p>
            <a:r>
              <a:rPr lang="en-US" dirty="0"/>
              <a:t>4</a:t>
            </a:r>
            <a:r>
              <a:rPr lang="en-US" dirty="0" smtClean="0"/>
              <a:t>. MLA</a:t>
            </a:r>
            <a:endParaRPr lang="en-US" dirty="0"/>
          </a:p>
        </p:txBody>
      </p:sp>
    </p:spTree>
    <p:extLst>
      <p:ext uri="{BB962C8B-B14F-4D97-AF65-F5344CB8AC3E}">
        <p14:creationId xmlns:p14="http://schemas.microsoft.com/office/powerpoint/2010/main" val="405450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outcomes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Smoking prevalence</a:t>
            </a:r>
          </a:p>
          <a:p>
            <a:pPr marL="514350" indent="-514350">
              <a:buFont typeface="+mj-lt"/>
              <a:buAutoNum type="arabicPeriod"/>
            </a:pPr>
            <a:r>
              <a:rPr lang="en-US" dirty="0" smtClean="0"/>
              <a:t>Deaths </a:t>
            </a:r>
            <a:r>
              <a:rPr lang="en-US" dirty="0"/>
              <a:t>avoided </a:t>
            </a:r>
            <a:endParaRPr lang="en-US" dirty="0" smtClean="0"/>
          </a:p>
          <a:p>
            <a:pPr lvl="1"/>
            <a:r>
              <a:rPr lang="en-US" dirty="0" smtClean="0"/>
              <a:t>Calculate # of smoking-attributable deaths (SAD) in baseline vs. policy scenarios</a:t>
            </a:r>
          </a:p>
          <a:p>
            <a:pPr marL="514350" indent="-514350">
              <a:buFont typeface="+mj-lt"/>
              <a:buAutoNum type="arabicPeriod"/>
            </a:pPr>
            <a:r>
              <a:rPr lang="en-US" dirty="0"/>
              <a:t>Life years </a:t>
            </a:r>
            <a:r>
              <a:rPr lang="en-US" dirty="0" smtClean="0"/>
              <a:t>gained</a:t>
            </a:r>
          </a:p>
          <a:p>
            <a:pPr lvl="1"/>
            <a:r>
              <a:rPr lang="en-US" dirty="0"/>
              <a:t>Calculate total years of life lost (YLL) due to smoking in baseline and policy </a:t>
            </a:r>
            <a:r>
              <a:rPr lang="en-US" dirty="0" smtClean="0"/>
              <a:t>scenarios</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15</a:t>
            </a:fld>
            <a:endParaRPr lang="en-US"/>
          </a:p>
        </p:txBody>
      </p:sp>
    </p:spTree>
    <p:extLst>
      <p:ext uri="{BB962C8B-B14F-4D97-AF65-F5344CB8AC3E}">
        <p14:creationId xmlns:p14="http://schemas.microsoft.com/office/powerpoint/2010/main" val="1746600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Deaths avoided</a:t>
            </a:r>
            <a:endParaRPr lang="en-US" dirty="0"/>
          </a:p>
        </p:txBody>
      </p:sp>
      <p:sp>
        <p:nvSpPr>
          <p:cNvPr id="3" name="Content Placeholder 2"/>
          <p:cNvSpPr>
            <a:spLocks noGrp="1"/>
          </p:cNvSpPr>
          <p:nvPr>
            <p:ph idx="1"/>
          </p:nvPr>
        </p:nvSpPr>
        <p:spPr>
          <a:xfrm>
            <a:off x="503845" y="1595661"/>
            <a:ext cx="8229600" cy="4525963"/>
          </a:xfrm>
        </p:spPr>
        <p:txBody>
          <a:bodyPr>
            <a:normAutofit/>
          </a:bodyPr>
          <a:lstStyle/>
          <a:p>
            <a:r>
              <a:rPr lang="en-US" sz="2800" dirty="0" smtClean="0"/>
              <a:t>Calculate # of smoking-attributable deaths (SAD) in baseline vs. policy scenarios</a:t>
            </a:r>
          </a:p>
          <a:p>
            <a:endParaRPr lang="en-US" sz="28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16</a:t>
            </a:fld>
            <a:endParaRPr lang="en-US"/>
          </a:p>
        </p:txBody>
      </p:sp>
      <mc:AlternateContent xmlns:mc="http://schemas.openxmlformats.org/markup-compatibility/2006">
        <mc:Choice xmlns:a14="http://schemas.microsoft.com/office/drawing/2010/main" Requires="a14">
          <p:sp>
            <p:nvSpPr>
              <p:cNvPr id="5" name="Rectangle 4"/>
              <p:cNvSpPr/>
              <p:nvPr/>
            </p:nvSpPr>
            <p:spPr>
              <a:xfrm>
                <a:off x="685800" y="3827523"/>
                <a:ext cx="7464972" cy="7961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𝑆𝐴𝐷</m:t>
                      </m:r>
                      <m:r>
                        <a:rPr lang="en-US" i="1">
                          <a:latin typeface="Cambria Math" panose="02040503050406030204" pitchFamily="18" charset="0"/>
                        </a:rPr>
                        <m:t> =</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𝑎𝑔𝑒</m:t>
                          </m:r>
                          <m:r>
                            <a:rPr lang="en-US" i="1">
                              <a:latin typeface="Cambria Math" panose="02040503050406030204" pitchFamily="18" charset="0"/>
                            </a:rPr>
                            <m:t>,</m:t>
                          </m:r>
                          <m:r>
                            <a:rPr lang="en-US" i="1">
                              <a:latin typeface="Cambria Math" panose="02040503050406030204" pitchFamily="18" charset="0"/>
                            </a:rPr>
                            <m:t>𝑔𝑒𝑛𝑑𝑒𝑟</m:t>
                          </m:r>
                        </m:sub>
                        <m:sup/>
                        <m:e>
                          <m:r>
                            <a:rPr lang="en-US" b="1" i="1">
                              <a:latin typeface="Cambria Math" panose="02040503050406030204" pitchFamily="18" charset="0"/>
                            </a:rPr>
                            <m:t>𝑷</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𝑝𝑟𝑒𝑣</m:t>
                                  </m:r>
                                </m:e>
                                <m:sub>
                                  <m:r>
                                    <a:rPr lang="en-US" i="1">
                                      <a:latin typeface="Cambria Math" panose="02040503050406030204" pitchFamily="18" charset="0"/>
                                    </a:rPr>
                                    <m:t>𝑐𝑠</m:t>
                                  </m:r>
                                </m:sub>
                              </m:sSub>
                              <m:r>
                                <a:rPr lang="en-US" i="1">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𝑐𝑠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𝑛𝑠</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𝑝𝑟𝑒𝑣</m:t>
                                  </m:r>
                                </m:e>
                                <m:sub>
                                  <m:r>
                                    <a:rPr lang="en-US" i="1">
                                      <a:latin typeface="Cambria Math" panose="02040503050406030204" pitchFamily="18" charset="0"/>
                                    </a:rPr>
                                    <m:t>𝑓𝑠</m:t>
                                  </m:r>
                                </m:sub>
                              </m:sSub>
                              <m:r>
                                <a:rPr lang="en-US" i="1">
                                  <a:latin typeface="Cambria Math" panose="02040503050406030204" pitchFamily="18" charset="0"/>
                                </a:rPr>
                                <m:t> ×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𝑓𝑠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𝑛𝑠</m:t>
                                      </m:r>
                                    </m:sub>
                                  </m:sSub>
                                </m:e>
                              </m:d>
                            </m:e>
                          </m:d>
                        </m:e>
                      </m:nary>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685800" y="3827523"/>
                <a:ext cx="7464972" cy="796115"/>
              </a:xfrm>
              <a:prstGeom prst="rect">
                <a:avLst/>
              </a:prstGeom>
              <a:blipFill rotWithShape="0">
                <a:blip r:embed="rId3"/>
                <a:stretch>
                  <a:fillRect/>
                </a:stretch>
              </a:blipFill>
            </p:spPr>
            <p:txBody>
              <a:bodyPr/>
              <a:lstStyle/>
              <a:p>
                <a:r>
                  <a:rPr lang="en-US">
                    <a:noFill/>
                  </a:rPr>
                  <a:t> </a:t>
                </a:r>
              </a:p>
            </p:txBody>
          </p:sp>
        </mc:Fallback>
      </mc:AlternateContent>
      <p:sp>
        <p:nvSpPr>
          <p:cNvPr id="8" name="Left Brace 7"/>
          <p:cNvSpPr/>
          <p:nvPr/>
        </p:nvSpPr>
        <p:spPr>
          <a:xfrm rot="5400000">
            <a:off x="6305880" y="2738566"/>
            <a:ext cx="381000" cy="203046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428567" y="2583691"/>
            <a:ext cx="2207172" cy="923330"/>
          </a:xfrm>
          <a:prstGeom prst="rect">
            <a:avLst/>
          </a:prstGeom>
          <a:noFill/>
        </p:spPr>
        <p:txBody>
          <a:bodyPr wrap="square" rtlCol="0">
            <a:spAutoFit/>
          </a:bodyPr>
          <a:lstStyle/>
          <a:p>
            <a:pPr algn="ctr"/>
            <a:r>
              <a:rPr lang="en-US" dirty="0" smtClean="0">
                <a:solidFill>
                  <a:srgbClr val="FF0000"/>
                </a:solidFill>
              </a:rPr>
              <a:t># of population deaths attributable to former smoking</a:t>
            </a:r>
            <a:endParaRPr lang="en-US" dirty="0">
              <a:solidFill>
                <a:srgbClr val="FF0000"/>
              </a:solidFill>
            </a:endParaRPr>
          </a:p>
        </p:txBody>
      </p:sp>
      <p:sp>
        <p:nvSpPr>
          <p:cNvPr id="10" name="Left Brace 9"/>
          <p:cNvSpPr/>
          <p:nvPr/>
        </p:nvSpPr>
        <p:spPr>
          <a:xfrm rot="5400000">
            <a:off x="3780371" y="2625426"/>
            <a:ext cx="419100" cy="225674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804022" y="2561966"/>
            <a:ext cx="2133600" cy="923330"/>
          </a:xfrm>
          <a:prstGeom prst="rect">
            <a:avLst/>
          </a:prstGeom>
          <a:noFill/>
        </p:spPr>
        <p:txBody>
          <a:bodyPr wrap="square" rtlCol="0">
            <a:spAutoFit/>
          </a:bodyPr>
          <a:lstStyle/>
          <a:p>
            <a:pPr algn="ctr"/>
            <a:r>
              <a:rPr lang="en-US" dirty="0" smtClean="0">
                <a:solidFill>
                  <a:srgbClr val="FF0000"/>
                </a:solidFill>
              </a:rPr>
              <a:t># of population deaths attributable to current smoking</a:t>
            </a:r>
            <a:endParaRPr lang="en-US" dirty="0">
              <a:solidFill>
                <a:srgbClr val="FF0000"/>
              </a:solidFill>
            </a:endParaRPr>
          </a:p>
        </p:txBody>
      </p:sp>
      <p:sp>
        <p:nvSpPr>
          <p:cNvPr id="13" name="Left Brace 12"/>
          <p:cNvSpPr/>
          <p:nvPr/>
        </p:nvSpPr>
        <p:spPr>
          <a:xfrm rot="16200000">
            <a:off x="6896100" y="4202157"/>
            <a:ext cx="381000" cy="8382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943600" y="4887861"/>
            <a:ext cx="2514600" cy="1200329"/>
          </a:xfrm>
          <a:prstGeom prst="rect">
            <a:avLst/>
          </a:prstGeom>
          <a:noFill/>
        </p:spPr>
        <p:txBody>
          <a:bodyPr wrap="square" rtlCol="0">
            <a:spAutoFit/>
          </a:bodyPr>
          <a:lstStyle/>
          <a:p>
            <a:pPr algn="ctr"/>
            <a:r>
              <a:rPr lang="en-US" dirty="0" smtClean="0">
                <a:solidFill>
                  <a:srgbClr val="FF0000"/>
                </a:solidFill>
              </a:rPr>
              <a:t>Difference in mortality rate between former smokers and never smokers</a:t>
            </a:r>
            <a:endParaRPr lang="en-US" dirty="0">
              <a:solidFill>
                <a:srgbClr val="FF0000"/>
              </a:solidFill>
            </a:endParaRPr>
          </a:p>
        </p:txBody>
      </p:sp>
      <p:cxnSp>
        <p:nvCxnSpPr>
          <p:cNvPr id="15" name="Straight Arrow Connector 14"/>
          <p:cNvCxnSpPr>
            <a:stCxn id="16" idx="0"/>
          </p:cNvCxnSpPr>
          <p:nvPr/>
        </p:nvCxnSpPr>
        <p:spPr>
          <a:xfrm flipV="1">
            <a:off x="2194558" y="4357844"/>
            <a:ext cx="666989" cy="1077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7569" y="5435356"/>
            <a:ext cx="1333978" cy="646331"/>
          </a:xfrm>
          <a:prstGeom prst="rect">
            <a:avLst/>
          </a:prstGeom>
          <a:noFill/>
        </p:spPr>
        <p:txBody>
          <a:bodyPr wrap="square" rtlCol="0">
            <a:spAutoFit/>
          </a:bodyPr>
          <a:lstStyle/>
          <a:p>
            <a:pPr algn="ctr"/>
            <a:r>
              <a:rPr lang="en-US" dirty="0" smtClean="0">
                <a:solidFill>
                  <a:schemeClr val="accent1"/>
                </a:solidFill>
              </a:rPr>
              <a:t>Population size</a:t>
            </a:r>
            <a:endParaRPr lang="en-US" dirty="0">
              <a:solidFill>
                <a:schemeClr val="accent1"/>
              </a:solidFill>
            </a:endParaRPr>
          </a:p>
        </p:txBody>
      </p:sp>
      <p:cxnSp>
        <p:nvCxnSpPr>
          <p:cNvPr id="17" name="Straight Arrow Connector 16"/>
          <p:cNvCxnSpPr>
            <a:stCxn id="18" idx="0"/>
          </p:cNvCxnSpPr>
          <p:nvPr/>
        </p:nvCxnSpPr>
        <p:spPr>
          <a:xfrm flipH="1" flipV="1">
            <a:off x="4523490" y="4369304"/>
            <a:ext cx="789239" cy="10660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95474" y="5435356"/>
            <a:ext cx="1634510" cy="646331"/>
          </a:xfrm>
          <a:prstGeom prst="rect">
            <a:avLst/>
          </a:prstGeom>
          <a:noFill/>
        </p:spPr>
        <p:txBody>
          <a:bodyPr wrap="square" rtlCol="0">
            <a:spAutoFit/>
          </a:bodyPr>
          <a:lstStyle/>
          <a:p>
            <a:pPr algn="ctr"/>
            <a:r>
              <a:rPr lang="en-US" dirty="0" smtClean="0">
                <a:solidFill>
                  <a:schemeClr val="accent1"/>
                </a:solidFill>
              </a:rPr>
              <a:t>Current smoker death rate</a:t>
            </a:r>
            <a:endParaRPr lang="en-US" dirty="0">
              <a:solidFill>
                <a:schemeClr val="accent1"/>
              </a:solidFill>
            </a:endParaRPr>
          </a:p>
        </p:txBody>
      </p:sp>
      <p:cxnSp>
        <p:nvCxnSpPr>
          <p:cNvPr id="19" name="Straight Arrow Connector 18"/>
          <p:cNvCxnSpPr>
            <a:stCxn id="20" idx="0"/>
          </p:cNvCxnSpPr>
          <p:nvPr/>
        </p:nvCxnSpPr>
        <p:spPr>
          <a:xfrm flipV="1">
            <a:off x="3691048" y="4357844"/>
            <a:ext cx="16154" cy="1077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91148" y="5435356"/>
            <a:ext cx="1799799" cy="646331"/>
          </a:xfrm>
          <a:prstGeom prst="rect">
            <a:avLst/>
          </a:prstGeom>
          <a:noFill/>
        </p:spPr>
        <p:txBody>
          <a:bodyPr wrap="square" rtlCol="0">
            <a:spAutoFit/>
          </a:bodyPr>
          <a:lstStyle/>
          <a:p>
            <a:pPr algn="ctr"/>
            <a:r>
              <a:rPr lang="en-US" dirty="0" smtClean="0">
                <a:solidFill>
                  <a:schemeClr val="accent1"/>
                </a:solidFill>
              </a:rPr>
              <a:t>Current smoker prevalence</a:t>
            </a:r>
            <a:endParaRPr lang="en-US" dirty="0">
              <a:solidFill>
                <a:schemeClr val="accent1"/>
              </a:solidFill>
            </a:endParaRPr>
          </a:p>
        </p:txBody>
      </p:sp>
    </p:spTree>
    <p:extLst>
      <p:ext uri="{BB962C8B-B14F-4D97-AF65-F5344CB8AC3E}">
        <p14:creationId xmlns:p14="http://schemas.microsoft.com/office/powerpoint/2010/main" val="351921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animBg="1"/>
      <p:bldP spid="11" grpId="0"/>
      <p:bldP spid="13" grpId="0" animBg="1"/>
      <p:bldP spid="14" grpId="0"/>
      <p:bldP spid="16"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years gained</a:t>
            </a:r>
            <a:endParaRPr lang="en-US" dirty="0"/>
          </a:p>
        </p:txBody>
      </p:sp>
      <p:sp>
        <p:nvSpPr>
          <p:cNvPr id="3" name="Content Placeholder 2"/>
          <p:cNvSpPr>
            <a:spLocks noGrp="1"/>
          </p:cNvSpPr>
          <p:nvPr>
            <p:ph idx="1"/>
          </p:nvPr>
        </p:nvSpPr>
        <p:spPr/>
        <p:txBody>
          <a:bodyPr>
            <a:normAutofit/>
          </a:bodyPr>
          <a:lstStyle/>
          <a:p>
            <a:r>
              <a:rPr lang="en-US" sz="2800" dirty="0" smtClean="0"/>
              <a:t>Calculate total years of life lost (YLL) due to smoking in baseline and policy scenarios</a:t>
            </a:r>
            <a:endParaRPr lang="en-US" sz="2800" dirty="0"/>
          </a:p>
          <a:p>
            <a:pPr marL="914400" lvl="1" indent="-514350">
              <a:buFont typeface="+mj-lt"/>
              <a:buAutoNum type="arabicPeriod" startAt="3"/>
            </a:pPr>
            <a:endParaRPr lang="en-US" dirty="0" smtClean="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17</a:t>
            </a:fld>
            <a:endParaRPr lang="en-US"/>
          </a:p>
        </p:txBody>
      </p:sp>
      <mc:AlternateContent xmlns:mc="http://schemas.openxmlformats.org/markup-compatibility/2006">
        <mc:Choice xmlns:a14="http://schemas.microsoft.com/office/drawing/2010/main" Requires="a14">
          <p:sp>
            <p:nvSpPr>
              <p:cNvPr id="6" name="Rectangle 5"/>
              <p:cNvSpPr/>
              <p:nvPr/>
            </p:nvSpPr>
            <p:spPr>
              <a:xfrm>
                <a:off x="228600" y="3048000"/>
                <a:ext cx="8298180" cy="7961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𝑌𝐿𝐿</m:t>
                      </m:r>
                      <m:r>
                        <a:rPr lang="en-US" i="1">
                          <a:latin typeface="Cambria Math" panose="02040503050406030204" pitchFamily="18" charset="0"/>
                        </a:rPr>
                        <m:t>  =</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𝑎𝑔𝑒</m:t>
                          </m:r>
                          <m:r>
                            <a:rPr lang="en-US" i="1">
                              <a:latin typeface="Cambria Math" panose="02040503050406030204" pitchFamily="18" charset="0"/>
                            </a:rPr>
                            <m:t>,</m:t>
                          </m:r>
                          <m:r>
                            <a:rPr lang="en-US" i="1">
                              <a:latin typeface="Cambria Math" panose="02040503050406030204" pitchFamily="18" charset="0"/>
                            </a:rPr>
                            <m:t>𝑔𝑒𝑛𝑑𝑒𝑟</m:t>
                          </m:r>
                        </m:sub>
                        <m:sup/>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𝑛𝑠</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𝑝𝑟𝑒𝑣</m:t>
                                  </m:r>
                                </m:e>
                                <m:sub>
                                  <m:r>
                                    <a:rPr lang="en-US" i="1">
                                      <a:latin typeface="Cambria Math" panose="02040503050406030204" pitchFamily="18" charset="0"/>
                                    </a:rPr>
                                    <m:t>𝑐𝑠</m:t>
                                  </m:r>
                                </m:sub>
                              </m:sSub>
                              <m:r>
                                <a:rPr lang="en-US" i="1">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𝑐𝑠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𝑛𝑠</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𝑝𝑟𝑒𝑣</m:t>
                                  </m:r>
                                </m:e>
                                <m:sub>
                                  <m:r>
                                    <a:rPr lang="en-US" i="1">
                                      <a:latin typeface="Cambria Math" panose="02040503050406030204" pitchFamily="18" charset="0"/>
                                    </a:rPr>
                                    <m:t>𝑓𝑠</m:t>
                                  </m:r>
                                </m:sub>
                              </m:sSub>
                              <m:r>
                                <a:rPr lang="en-US" i="1">
                                  <a:latin typeface="Cambria Math" panose="02040503050406030204" pitchFamily="18" charset="0"/>
                                </a:rPr>
                                <m:t> ×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𝑓𝑠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𝑛𝑠</m:t>
                                      </m:r>
                                    </m:sub>
                                  </m:sSub>
                                </m:e>
                              </m:d>
                            </m:e>
                          </m:d>
                        </m:e>
                      </m:nary>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228600" y="3048000"/>
                <a:ext cx="8298180" cy="796115"/>
              </a:xfrm>
              <a:prstGeom prst="rect">
                <a:avLst/>
              </a:prstGeom>
              <a:blipFill rotWithShape="0">
                <a:blip r:embed="rId3"/>
                <a:stretch>
                  <a:fillRect/>
                </a:stretch>
              </a:blipFill>
            </p:spPr>
            <p:txBody>
              <a:bodyPr/>
              <a:lstStyle/>
              <a:p>
                <a:r>
                  <a:rPr lang="en-US">
                    <a:noFill/>
                  </a:rPr>
                  <a:t> </a:t>
                </a:r>
              </a:p>
            </p:txBody>
          </p:sp>
        </mc:Fallback>
      </mc:AlternateContent>
      <p:sp>
        <p:nvSpPr>
          <p:cNvPr id="7" name="Left Brace 6"/>
          <p:cNvSpPr/>
          <p:nvPr/>
        </p:nvSpPr>
        <p:spPr>
          <a:xfrm rot="16200000">
            <a:off x="4019550" y="2793180"/>
            <a:ext cx="419100" cy="22098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234559" y="4219716"/>
            <a:ext cx="2133600" cy="923330"/>
          </a:xfrm>
          <a:prstGeom prst="rect">
            <a:avLst/>
          </a:prstGeom>
          <a:noFill/>
        </p:spPr>
        <p:txBody>
          <a:bodyPr wrap="square" rtlCol="0">
            <a:spAutoFit/>
          </a:bodyPr>
          <a:lstStyle/>
          <a:p>
            <a:pPr algn="ctr"/>
            <a:r>
              <a:rPr lang="en-US" dirty="0" smtClean="0">
                <a:solidFill>
                  <a:srgbClr val="FF0000"/>
                </a:solidFill>
              </a:rPr>
              <a:t># of population deaths attributable to current smoking</a:t>
            </a:r>
            <a:endParaRPr lang="en-US" dirty="0">
              <a:solidFill>
                <a:srgbClr val="FF0000"/>
              </a:solidFill>
            </a:endParaRPr>
          </a:p>
        </p:txBody>
      </p:sp>
      <p:cxnSp>
        <p:nvCxnSpPr>
          <p:cNvPr id="10" name="Straight Arrow Connector 9"/>
          <p:cNvCxnSpPr/>
          <p:nvPr/>
        </p:nvCxnSpPr>
        <p:spPr>
          <a:xfrm flipV="1">
            <a:off x="2667000" y="3558122"/>
            <a:ext cx="0" cy="10990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9200" y="4669905"/>
            <a:ext cx="2172178" cy="1200329"/>
          </a:xfrm>
          <a:prstGeom prst="rect">
            <a:avLst/>
          </a:prstGeom>
          <a:noFill/>
        </p:spPr>
        <p:txBody>
          <a:bodyPr wrap="square" rtlCol="0">
            <a:spAutoFit/>
          </a:bodyPr>
          <a:lstStyle/>
          <a:p>
            <a:pPr algn="ctr"/>
            <a:r>
              <a:rPr lang="en-US" dirty="0" smtClean="0">
                <a:solidFill>
                  <a:schemeClr val="accent1"/>
                </a:solidFill>
              </a:rPr>
              <a:t>Life expectancy for never smoker at given age and gender</a:t>
            </a:r>
            <a:endParaRPr lang="en-US" dirty="0">
              <a:solidFill>
                <a:schemeClr val="accent1"/>
              </a:solidFill>
            </a:endParaRPr>
          </a:p>
        </p:txBody>
      </p:sp>
      <p:sp>
        <p:nvSpPr>
          <p:cNvPr id="14" name="Left Brace 13"/>
          <p:cNvSpPr/>
          <p:nvPr/>
        </p:nvSpPr>
        <p:spPr>
          <a:xfrm rot="16200000">
            <a:off x="6539734" y="2867839"/>
            <a:ext cx="381000" cy="203046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778977" y="4174885"/>
            <a:ext cx="2207172" cy="923330"/>
          </a:xfrm>
          <a:prstGeom prst="rect">
            <a:avLst/>
          </a:prstGeom>
          <a:noFill/>
        </p:spPr>
        <p:txBody>
          <a:bodyPr wrap="square" rtlCol="0">
            <a:spAutoFit/>
          </a:bodyPr>
          <a:lstStyle/>
          <a:p>
            <a:pPr algn="ctr"/>
            <a:r>
              <a:rPr lang="en-US" dirty="0" smtClean="0">
                <a:solidFill>
                  <a:srgbClr val="FF0000"/>
                </a:solidFill>
              </a:rPr>
              <a:t># of population deaths attributable to former smoking</a:t>
            </a:r>
            <a:endParaRPr lang="en-US" dirty="0">
              <a:solidFill>
                <a:srgbClr val="FF0000"/>
              </a:solidFill>
            </a:endParaRPr>
          </a:p>
        </p:txBody>
      </p:sp>
    </p:spTree>
    <p:extLst>
      <p:ext uri="{BB962C8B-B14F-4D97-AF65-F5344CB8AC3E}">
        <p14:creationId xmlns:p14="http://schemas.microsoft.com/office/powerpoint/2010/main" val="160482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State-level results</a:t>
            </a:r>
            <a:endParaRPr lang="en-US" dirty="0"/>
          </a:p>
        </p:txBody>
      </p:sp>
      <p:sp>
        <p:nvSpPr>
          <p:cNvPr id="3" name="Content Placeholder 2"/>
          <p:cNvSpPr>
            <a:spLocks noGrp="1"/>
          </p:cNvSpPr>
          <p:nvPr>
            <p:ph idx="1"/>
          </p:nvPr>
        </p:nvSpPr>
        <p:spPr>
          <a:xfrm>
            <a:off x="457200" y="1600201"/>
            <a:ext cx="4419600" cy="4525963"/>
          </a:xfrm>
        </p:spPr>
        <p:txBody>
          <a:bodyPr>
            <a:normAutofit fontScale="62500" lnSpcReduction="20000"/>
          </a:bodyPr>
          <a:lstStyle/>
          <a:p>
            <a:r>
              <a:rPr lang="en-US" dirty="0" smtClean="0"/>
              <a:t>SHG policy module is based on nationally-representative data</a:t>
            </a:r>
            <a:br>
              <a:rPr lang="en-US" dirty="0" smtClean="0"/>
            </a:br>
            <a:endParaRPr lang="en-US" dirty="0" smtClean="0"/>
          </a:p>
          <a:p>
            <a:r>
              <a:rPr lang="en-US" dirty="0" smtClean="0"/>
              <a:t>National-level results directly scaled to </a:t>
            </a:r>
            <a:r>
              <a:rPr lang="en-US" dirty="0"/>
              <a:t>the population sizes and smoking </a:t>
            </a:r>
            <a:r>
              <a:rPr lang="en-US" dirty="0" smtClean="0"/>
              <a:t>prevalence for 50 states + </a:t>
            </a:r>
            <a:r>
              <a:rPr lang="en-US" dirty="0"/>
              <a:t>Washington, </a:t>
            </a:r>
            <a:r>
              <a:rPr lang="en-US" dirty="0" smtClean="0"/>
              <a:t>DC</a:t>
            </a:r>
          </a:p>
          <a:p>
            <a:pPr lvl="1"/>
            <a:r>
              <a:rPr lang="en-US" dirty="0" smtClean="0"/>
              <a:t>State </a:t>
            </a:r>
            <a:r>
              <a:rPr lang="en-US" dirty="0"/>
              <a:t>population sizes and smoking prevalence </a:t>
            </a:r>
            <a:r>
              <a:rPr lang="en-US" dirty="0" smtClean="0"/>
              <a:t>from 2015 Census </a:t>
            </a:r>
            <a:r>
              <a:rPr lang="en-US" dirty="0"/>
              <a:t>Bureau </a:t>
            </a:r>
            <a:r>
              <a:rPr lang="en-US" dirty="0" smtClean="0"/>
              <a:t>and BRFSS</a:t>
            </a:r>
            <a:r>
              <a:rPr lang="en-US" dirty="0"/>
              <a:t> </a:t>
            </a:r>
            <a:r>
              <a:rPr lang="en-US" dirty="0" smtClean="0"/>
              <a:t/>
            </a:r>
            <a:br>
              <a:rPr lang="en-US" dirty="0" smtClean="0"/>
            </a:br>
            <a:endParaRPr lang="en-US" dirty="0" smtClean="0"/>
          </a:p>
          <a:p>
            <a:r>
              <a:rPr lang="en-US" dirty="0" smtClean="0"/>
              <a:t>State-level </a:t>
            </a:r>
            <a:r>
              <a:rPr lang="en-US" dirty="0"/>
              <a:t>estimates do not account for differences by geographic region or population heterogeneity across states</a:t>
            </a:r>
          </a:p>
          <a:p>
            <a:pPr lvl="1"/>
            <a:endParaRPr lang="en-US" dirty="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18</a:t>
            </a:fld>
            <a:endParaRPr lang="en-US"/>
          </a:p>
        </p:txBody>
      </p:sp>
      <p:pic>
        <p:nvPicPr>
          <p:cNvPr id="5" name="Picture 4"/>
          <p:cNvPicPr>
            <a:picLocks noChangeAspect="1"/>
          </p:cNvPicPr>
          <p:nvPr/>
        </p:nvPicPr>
        <p:blipFill>
          <a:blip r:embed="rId3"/>
          <a:stretch>
            <a:fillRect/>
          </a:stretch>
        </p:blipFill>
        <p:spPr>
          <a:xfrm>
            <a:off x="4876800" y="2362200"/>
            <a:ext cx="3943106" cy="2519008"/>
          </a:xfrm>
          <a:prstGeom prst="rect">
            <a:avLst/>
          </a:prstGeom>
        </p:spPr>
      </p:pic>
    </p:spTree>
    <p:extLst>
      <p:ext uri="{BB962C8B-B14F-4D97-AF65-F5344CB8AC3E}">
        <p14:creationId xmlns:p14="http://schemas.microsoft.com/office/powerpoint/2010/main" val="1293338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Tobacco Control Policy (TCP) tool</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Interactive web-based user interface</a:t>
            </a:r>
          </a:p>
          <a:p>
            <a:pPr lvl="1"/>
            <a:r>
              <a:rPr lang="en-US" dirty="0" smtClean="0"/>
              <a:t>Targeted for decision-makers</a:t>
            </a:r>
          </a:p>
          <a:p>
            <a:pPr lvl="1"/>
            <a:r>
              <a:rPr lang="en-US" dirty="0" smtClean="0"/>
              <a:t>Displays SHG policy module results</a:t>
            </a:r>
          </a:p>
          <a:p>
            <a:pPr lvl="1"/>
            <a:r>
              <a:rPr lang="en-US" dirty="0" smtClean="0"/>
              <a:t>Scaled estimates for 50 states + DC</a:t>
            </a:r>
            <a:br>
              <a:rPr lang="en-US" dirty="0" smtClean="0"/>
            </a:br>
            <a:endParaRPr lang="en-US" dirty="0" smtClean="0"/>
          </a:p>
          <a:p>
            <a:r>
              <a:rPr lang="en-US" dirty="0" smtClean="0"/>
              <a:t>State-level data</a:t>
            </a:r>
          </a:p>
          <a:p>
            <a:pPr lvl="1"/>
            <a:r>
              <a:rPr lang="en-US" dirty="0" smtClean="0"/>
              <a:t>Cigarette taxes: Campaign for Tobacco-Free Kids</a:t>
            </a:r>
          </a:p>
          <a:p>
            <a:pPr lvl="1"/>
            <a:r>
              <a:rPr lang="en-US" dirty="0" smtClean="0"/>
              <a:t>Smoke-free air: Americans for Nonsmokers’ Rights</a:t>
            </a:r>
          </a:p>
          <a:p>
            <a:pPr lvl="1"/>
            <a:r>
              <a:rPr lang="en-US" dirty="0" smtClean="0"/>
              <a:t>TC expenditures: CDC</a:t>
            </a:r>
          </a:p>
          <a:p>
            <a:pPr lvl="1"/>
            <a:r>
              <a:rPr lang="en-US" dirty="0"/>
              <a:t>MLA: Tobacco </a:t>
            </a:r>
            <a:r>
              <a:rPr lang="en-US" dirty="0" smtClean="0"/>
              <a:t>Twenty-One</a:t>
            </a:r>
          </a:p>
          <a:p>
            <a:pPr marL="0" indent="0" algn="ctr">
              <a:buNone/>
            </a:pPr>
            <a:r>
              <a:rPr lang="en-US" dirty="0" smtClean="0">
                <a:hlinkClick r:id="rId3"/>
              </a:rPr>
              <a:t/>
            </a:r>
            <a:br>
              <a:rPr lang="en-US" dirty="0" smtClean="0">
                <a:hlinkClick r:id="rId3"/>
              </a:rPr>
            </a:br>
            <a:r>
              <a:rPr lang="en-US" dirty="0" smtClean="0">
                <a:hlinkClick r:id="rId3"/>
              </a:rPr>
              <a:t>www.tobaccopolicyeffects.org </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19</a:t>
            </a:fld>
            <a:endParaRPr lang="en-US"/>
          </a:p>
        </p:txBody>
      </p:sp>
    </p:spTree>
    <p:extLst>
      <p:ext uri="{BB962C8B-B14F-4D97-AF65-F5344CB8AC3E}">
        <p14:creationId xmlns:p14="http://schemas.microsoft.com/office/powerpoint/2010/main" val="181954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latin typeface="Arial" panose="020B0604020202020204" pitchFamily="34" charset="0"/>
                <a:ea typeface="MS Mincho"/>
                <a:cs typeface="Arial" panose="020B0604020202020204" pitchFamily="34" charset="0"/>
              </a:rPr>
              <a:t>The SHG Policy Module</a:t>
            </a:r>
            <a:endParaRPr lang="en-US" dirty="0"/>
          </a:p>
        </p:txBody>
      </p:sp>
      <p:sp>
        <p:nvSpPr>
          <p:cNvPr id="3" name="Slide Number Placeholder 2"/>
          <p:cNvSpPr>
            <a:spLocks noGrp="1"/>
          </p:cNvSpPr>
          <p:nvPr>
            <p:ph type="sldNum" sz="quarter" idx="10"/>
          </p:nvPr>
        </p:nvSpPr>
        <p:spPr/>
        <p:txBody>
          <a:bodyPr/>
          <a:lstStyle/>
          <a:p>
            <a:fld id="{09859C0D-725B-4760-B752-4BC64C1CC9BB}" type="slidenum">
              <a:rPr lang="en-US" smtClean="0"/>
              <a:t>2</a:t>
            </a:fld>
            <a:endParaRPr lang="en-US"/>
          </a:p>
        </p:txBody>
      </p:sp>
      <p:sp>
        <p:nvSpPr>
          <p:cNvPr id="14" name="Rectangle 13"/>
          <p:cNvSpPr/>
          <p:nvPr/>
        </p:nvSpPr>
        <p:spPr>
          <a:xfrm>
            <a:off x="533400" y="1901681"/>
            <a:ext cx="4544059" cy="402540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5" name="Group 14"/>
          <p:cNvGrpSpPr/>
          <p:nvPr/>
        </p:nvGrpSpPr>
        <p:grpSpPr>
          <a:xfrm>
            <a:off x="2052289" y="3183504"/>
            <a:ext cx="1216048" cy="564587"/>
            <a:chOff x="2019001" y="1803388"/>
            <a:chExt cx="1028700" cy="584282"/>
          </a:xfrm>
        </p:grpSpPr>
        <p:sp>
          <p:nvSpPr>
            <p:cNvPr id="42" name="Rounded Rectangle 41"/>
            <p:cNvSpPr/>
            <p:nvPr/>
          </p:nvSpPr>
          <p:spPr>
            <a:xfrm>
              <a:off x="2103974" y="1803388"/>
              <a:ext cx="858753" cy="57150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Text Box 77"/>
            <p:cNvSpPr txBox="1"/>
            <p:nvPr/>
          </p:nvSpPr>
          <p:spPr>
            <a:xfrm>
              <a:off x="2019001" y="1816170"/>
              <a:ext cx="1028700" cy="571500"/>
            </a:xfrm>
            <a:prstGeom prst="rect">
              <a:avLst/>
            </a:prstGeom>
            <a:noFill/>
            <a:ln>
              <a:noFill/>
            </a:ln>
            <a:effectLst/>
            <a:extLst>
              <a:ext uri="{C572A759-6A51-4108-AA02-DFA0A04FC94B}">
                <ma14:wrappingTextBoxFlag xmlns:lc="http://schemas.openxmlformats.org/drawingml/2006/lockedCanvas" xmlns:cx="http://schemas.microsoft.com/office/drawing/2014/chartex" xmlns:cx1="http://schemas.microsoft.com/office/drawing/2015/9/8/chartex" xmlns:w16se="http://schemas.microsoft.com/office/word/2015/wordml/symex"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Simulate an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Individual’s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Life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690543" y="2009900"/>
            <a:ext cx="1156633" cy="609525"/>
            <a:chOff x="678386" y="378290"/>
            <a:chExt cx="1060451" cy="758825"/>
          </a:xfrm>
        </p:grpSpPr>
        <p:sp>
          <p:nvSpPr>
            <p:cNvPr id="40" name="Multidocument 70"/>
            <p:cNvSpPr/>
            <p:nvPr/>
          </p:nvSpPr>
          <p:spPr>
            <a:xfrm>
              <a:off x="678386" y="378290"/>
              <a:ext cx="1060451" cy="758825"/>
            </a:xfrm>
            <a:prstGeom prst="flowChartMultidocumen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Text Box 71"/>
            <p:cNvSpPr txBox="1"/>
            <p:nvPr/>
          </p:nvSpPr>
          <p:spPr>
            <a:xfrm>
              <a:off x="678387" y="555982"/>
              <a:ext cx="914399" cy="502919"/>
            </a:xfrm>
            <a:prstGeom prst="rect">
              <a:avLst/>
            </a:prstGeom>
            <a:noFill/>
            <a:ln>
              <a:noFill/>
            </a:ln>
            <a:effectLst/>
            <a:extLst>
              <a:ext uri="{C572A759-6A51-4108-AA02-DFA0A04FC94B}">
                <ma14:wrappingTextBoxFlag xmlns:lc="http://schemas.openxmlformats.org/drawingml/2006/lockedCanvas" xmlns:cx="http://schemas.microsoft.com/office/drawing/2014/chartex" xmlns:cx1="http://schemas.microsoft.com/office/drawing/2015/9/8/chartex" xmlns:w16se="http://schemas.microsoft.com/office/word/2015/wordml/symex"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Initiation probability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3433942" y="1987522"/>
            <a:ext cx="1236874" cy="609525"/>
            <a:chOff x="3421081" y="350486"/>
            <a:chExt cx="1134020" cy="758825"/>
          </a:xfrm>
        </p:grpSpPr>
        <p:sp>
          <p:nvSpPr>
            <p:cNvPr id="38" name="Multidocument 74"/>
            <p:cNvSpPr/>
            <p:nvPr/>
          </p:nvSpPr>
          <p:spPr>
            <a:xfrm>
              <a:off x="3494652" y="350486"/>
              <a:ext cx="1060449" cy="758825"/>
            </a:xfrm>
            <a:prstGeom prst="flowChartMultidocumen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Text Box 75"/>
            <p:cNvSpPr txBox="1"/>
            <p:nvPr/>
          </p:nvSpPr>
          <p:spPr>
            <a:xfrm>
              <a:off x="3421081" y="487792"/>
              <a:ext cx="1060449" cy="502919"/>
            </a:xfrm>
            <a:prstGeom prst="rect">
              <a:avLst/>
            </a:prstGeom>
            <a:noFill/>
            <a:ln>
              <a:noFill/>
            </a:ln>
            <a:effectLst/>
            <a:extLst>
              <a:ext uri="{C572A759-6A51-4108-AA02-DFA0A04FC94B}">
                <ma14:wrappingTextBoxFlag xmlns:lc="http://schemas.openxmlformats.org/drawingml/2006/lockedCanvas" xmlns:cx="http://schemas.microsoft.com/office/drawing/2014/chartex" xmlns:cx1="http://schemas.microsoft.com/office/drawing/2015/9/8/chartex" xmlns:w16se="http://schemas.microsoft.com/office/word/2015/wordml/symex"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Cessation probability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1886484" y="4007969"/>
            <a:ext cx="1553688" cy="1001725"/>
            <a:chOff x="1867011" y="2861149"/>
            <a:chExt cx="1424068" cy="1246913"/>
          </a:xfrm>
        </p:grpSpPr>
        <p:sp>
          <p:nvSpPr>
            <p:cNvPr id="36" name="Multidocument 78"/>
            <p:cNvSpPr/>
            <p:nvPr/>
          </p:nvSpPr>
          <p:spPr>
            <a:xfrm>
              <a:off x="2002951" y="2861149"/>
              <a:ext cx="1288128" cy="1246913"/>
            </a:xfrm>
            <a:prstGeom prst="flowChartMultidocumen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Text Box 79"/>
            <p:cNvSpPr txBox="1"/>
            <p:nvPr/>
          </p:nvSpPr>
          <p:spPr>
            <a:xfrm>
              <a:off x="1867011" y="3069611"/>
              <a:ext cx="1350819" cy="850161"/>
            </a:xfrm>
            <a:prstGeom prst="rect">
              <a:avLst/>
            </a:prstGeom>
            <a:noFill/>
            <a:ln>
              <a:noFill/>
            </a:ln>
            <a:effectLst/>
            <a:extLst>
              <a:ext uri="{C572A759-6A51-4108-AA02-DFA0A04FC94B}">
                <ma14:wrappingTextBoxFlag xmlns:lc="http://schemas.openxmlformats.org/drawingml/2006/lockedCanvas" xmlns:cx="http://schemas.microsoft.com/office/drawing/2014/chartex" xmlns:cx1="http://schemas.microsoft.com/office/drawing/2015/9/8/chartex" xmlns:w16se="http://schemas.microsoft.com/office/word/2015/wordml/symex"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Smoking history;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Initiation age,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Cessation age,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Age at death</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kern="1200">
                  <a:solidFill>
                    <a:srgbClr val="000000"/>
                  </a:solidFill>
                  <a:effectLst/>
                  <a:latin typeface="Arial" panose="020B0604020202020204" pitchFamily="34" charset="0"/>
                  <a:ea typeface="MS Mincho"/>
                  <a:cs typeface="Arial" panose="020B0604020202020204" pitchFamily="34"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19" name="Decision 84"/>
          <p:cNvSpPr/>
          <p:nvPr/>
        </p:nvSpPr>
        <p:spPr>
          <a:xfrm>
            <a:off x="1776590" y="5185886"/>
            <a:ext cx="1746063" cy="642556"/>
          </a:xfrm>
          <a:prstGeom prst="flowChartDecision">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85"/>
          <p:cNvSpPr txBox="1">
            <a:spLocks noChangeArrowheads="1"/>
          </p:cNvSpPr>
          <p:nvPr/>
        </p:nvSpPr>
        <p:spPr bwMode="auto">
          <a:xfrm>
            <a:off x="2052289" y="5325515"/>
            <a:ext cx="1246508" cy="366439"/>
          </a:xfrm>
          <a:prstGeom prst="rect">
            <a:avLst/>
          </a:prstGeom>
          <a:noFill/>
          <a:ln>
            <a:noFill/>
          </a:ln>
          <a:extLst>
            <a:ext uri="{909E8E84-426E-40dd-AFC4-6F175D3DCCD1}">
              <a14:hiddenFill xmlns:lc="http://schemas.openxmlformats.org/drawingml/2006/lockedCanvas" xmlns:cx="http://schemas.microsoft.com/office/drawing/2014/chartex" xmlns:cx1="http://schemas.microsoft.com/office/drawing/2015/9/8/chartex" xmlns:w16se="http://schemas.microsoft.com/office/word/2015/wordml/symex"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cx="http://schemas.microsoft.com/office/drawing/2014/chartex" xmlns:cx1="http://schemas.microsoft.com/office/drawing/2015/9/8/chartex" xmlns:w16se="http://schemas.microsoft.com/office/word/2015/wordml/symex"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lgn="ctr" eaLnBrk="0" fontAlgn="base" hangingPunct="0">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All Individuals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eaLnBrk="0" fontAlgn="base" hangingPunct="0">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Simulated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1" name="Group 20"/>
          <p:cNvGrpSpPr/>
          <p:nvPr/>
        </p:nvGrpSpPr>
        <p:grpSpPr>
          <a:xfrm>
            <a:off x="3746126" y="3665434"/>
            <a:ext cx="1249650" cy="547290"/>
            <a:chOff x="3746713" y="2431907"/>
            <a:chExt cx="1145395" cy="681567"/>
          </a:xfrm>
        </p:grpSpPr>
        <p:sp>
          <p:nvSpPr>
            <p:cNvPr id="34" name="Alternate Process 87"/>
            <p:cNvSpPr/>
            <p:nvPr/>
          </p:nvSpPr>
          <p:spPr>
            <a:xfrm>
              <a:off x="3746713" y="2431907"/>
              <a:ext cx="1145394" cy="681567"/>
            </a:xfrm>
            <a:prstGeom prst="flowChartAlternateProcess">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88"/>
            <p:cNvSpPr txBox="1"/>
            <p:nvPr/>
          </p:nvSpPr>
          <p:spPr>
            <a:xfrm>
              <a:off x="3746713" y="2431907"/>
              <a:ext cx="1145395" cy="672979"/>
            </a:xfrm>
            <a:prstGeom prst="rect">
              <a:avLst/>
            </a:prstGeom>
            <a:noFill/>
            <a:ln>
              <a:noFill/>
            </a:ln>
            <a:effectLst/>
            <a:extLst>
              <a:ext uri="{C572A759-6A51-4108-AA02-DFA0A04FC94B}">
                <ma14:wrappingTextBoxFlag xmlns:lc="http://schemas.openxmlformats.org/drawingml/2006/lockedCanvas" xmlns:cx="http://schemas.microsoft.com/office/drawing/2014/chartex" xmlns:cx1="http://schemas.microsoft.com/office/drawing/2015/9/8/chartex" xmlns:w16se="http://schemas.microsoft.com/office/word/2015/wordml/symex"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Derive prevalence, </a:t>
              </a:r>
              <a:br>
                <a:rPr lang="en-US" sz="1000" kern="1200">
                  <a:solidFill>
                    <a:srgbClr val="000000"/>
                  </a:solidFill>
                  <a:effectLst/>
                  <a:latin typeface="Arial" panose="020B0604020202020204" pitchFamily="34" charset="0"/>
                  <a:ea typeface="MS Mincho"/>
                  <a:cs typeface="Arial" panose="020B0604020202020204" pitchFamily="34" charset="0"/>
                </a:rPr>
              </a:br>
              <a:r>
                <a:rPr lang="en-US" sz="1000" kern="1200">
                  <a:solidFill>
                    <a:srgbClr val="000000"/>
                  </a:solidFill>
                  <a:effectLst/>
                  <a:latin typeface="Arial" panose="020B0604020202020204" pitchFamily="34" charset="0"/>
                  <a:ea typeface="MS Mincho"/>
                  <a:cs typeface="Arial" panose="020B0604020202020204" pitchFamily="34" charset="0"/>
                </a:rPr>
                <a:t>life years, and population deaths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702462" y="3592423"/>
            <a:ext cx="944871" cy="383884"/>
            <a:chOff x="725238" y="2339418"/>
            <a:chExt cx="1030170" cy="466689"/>
          </a:xfrm>
        </p:grpSpPr>
        <p:sp>
          <p:nvSpPr>
            <p:cNvPr id="32" name="Terminator 89"/>
            <p:cNvSpPr/>
            <p:nvPr/>
          </p:nvSpPr>
          <p:spPr>
            <a:xfrm>
              <a:off x="725238" y="2339418"/>
              <a:ext cx="1030170" cy="466689"/>
            </a:xfrm>
            <a:prstGeom prst="flowChartTerminato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Text Box 90"/>
            <p:cNvSpPr txBox="1"/>
            <p:nvPr/>
          </p:nvSpPr>
          <p:spPr>
            <a:xfrm>
              <a:off x="781081" y="2341849"/>
              <a:ext cx="892515" cy="451485"/>
            </a:xfrm>
            <a:prstGeom prst="rect">
              <a:avLst/>
            </a:prstGeom>
            <a:noFill/>
            <a:ln>
              <a:noFill/>
            </a:ln>
            <a:effectLst/>
            <a:extLst>
              <a:ext uri="{C572A759-6A51-4108-AA02-DFA0A04FC94B}">
                <ma14:wrappingTextBoxFlag xmlns:lc="http://schemas.openxmlformats.org/drawingml/2006/lockedCanvas" xmlns:cx="http://schemas.microsoft.com/office/drawing/2014/chartex" xmlns:cx1="http://schemas.microsoft.com/office/drawing/2015/9/8/chartex" xmlns:w16se="http://schemas.microsoft.com/office/word/2015/wordml/symex"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Sample an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Individual</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23" name="Freeform 22"/>
          <p:cNvSpPr/>
          <p:nvPr/>
        </p:nvSpPr>
        <p:spPr>
          <a:xfrm>
            <a:off x="888210" y="2621434"/>
            <a:ext cx="1660400" cy="562071"/>
          </a:xfrm>
          <a:custGeom>
            <a:avLst/>
            <a:gdLst>
              <a:gd name="connsiteX0" fmla="*/ 22161 w 878353"/>
              <a:gd name="connsiteY0" fmla="*/ 0 h 328246"/>
              <a:gd name="connsiteX1" fmla="*/ 92499 w 878353"/>
              <a:gd name="connsiteY1" fmla="*/ 117231 h 328246"/>
              <a:gd name="connsiteX2" fmla="*/ 760715 w 878353"/>
              <a:gd name="connsiteY2" fmla="*/ 140677 h 328246"/>
              <a:gd name="connsiteX3" fmla="*/ 877945 w 878353"/>
              <a:gd name="connsiteY3" fmla="*/ 328246 h 328246"/>
              <a:gd name="connsiteX4" fmla="*/ 877945 w 878353"/>
              <a:gd name="connsiteY4" fmla="*/ 328246 h 328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353" h="328246">
                <a:moveTo>
                  <a:pt x="22161" y="0"/>
                </a:moveTo>
                <a:cubicBezTo>
                  <a:pt x="-4216" y="46892"/>
                  <a:pt x="-30593" y="93785"/>
                  <a:pt x="92499" y="117231"/>
                </a:cubicBezTo>
                <a:cubicBezTo>
                  <a:pt x="215591" y="140677"/>
                  <a:pt x="629807" y="105508"/>
                  <a:pt x="760715" y="140677"/>
                </a:cubicBezTo>
                <a:cubicBezTo>
                  <a:pt x="891623" y="175846"/>
                  <a:pt x="877945" y="328246"/>
                  <a:pt x="877945" y="328246"/>
                </a:cubicBezTo>
                <a:lnTo>
                  <a:pt x="877945" y="328246"/>
                </a:lnTo>
              </a:path>
            </a:pathLst>
          </a:cu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p:cNvSpPr/>
          <p:nvPr/>
        </p:nvSpPr>
        <p:spPr>
          <a:xfrm>
            <a:off x="2752965" y="2538240"/>
            <a:ext cx="1564833" cy="633319"/>
          </a:xfrm>
          <a:custGeom>
            <a:avLst/>
            <a:gdLst>
              <a:gd name="connsiteX0" fmla="*/ 756841 w 812240"/>
              <a:gd name="connsiteY0" fmla="*/ 0 h 304800"/>
              <a:gd name="connsiteX1" fmla="*/ 745118 w 812240"/>
              <a:gd name="connsiteY1" fmla="*/ 117231 h 304800"/>
              <a:gd name="connsiteX2" fmla="*/ 88626 w 812240"/>
              <a:gd name="connsiteY2" fmla="*/ 152400 h 304800"/>
              <a:gd name="connsiteX3" fmla="*/ 6564 w 812240"/>
              <a:gd name="connsiteY3" fmla="*/ 304800 h 304800"/>
              <a:gd name="connsiteX4" fmla="*/ 6564 w 81224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40" h="304800">
                <a:moveTo>
                  <a:pt x="756841" y="0"/>
                </a:moveTo>
                <a:cubicBezTo>
                  <a:pt x="806664" y="45915"/>
                  <a:pt x="856487" y="91831"/>
                  <a:pt x="745118" y="117231"/>
                </a:cubicBezTo>
                <a:cubicBezTo>
                  <a:pt x="633749" y="142631"/>
                  <a:pt x="211718" y="121139"/>
                  <a:pt x="88626" y="152400"/>
                </a:cubicBezTo>
                <a:cubicBezTo>
                  <a:pt x="-34466" y="183662"/>
                  <a:pt x="6564" y="304800"/>
                  <a:pt x="6564" y="304800"/>
                </a:cubicBezTo>
                <a:lnTo>
                  <a:pt x="6564" y="304800"/>
                </a:lnTo>
              </a:path>
            </a:pathLst>
          </a:cu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5" name="Straight Arrow Connector 24"/>
          <p:cNvCxnSpPr/>
          <p:nvPr/>
        </p:nvCxnSpPr>
        <p:spPr>
          <a:xfrm>
            <a:off x="2650786" y="3742664"/>
            <a:ext cx="0" cy="245686"/>
          </a:xfrm>
          <a:prstGeom prst="straightConnector1">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650152" y="4963763"/>
            <a:ext cx="0" cy="220945"/>
          </a:xfrm>
          <a:prstGeom prst="straightConnector1">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 Box 186"/>
          <p:cNvSpPr txBox="1">
            <a:spLocks noChangeArrowheads="1"/>
          </p:cNvSpPr>
          <p:nvPr/>
        </p:nvSpPr>
        <p:spPr bwMode="auto">
          <a:xfrm>
            <a:off x="3451937" y="5177426"/>
            <a:ext cx="611821" cy="278700"/>
          </a:xfrm>
          <a:prstGeom prst="rect">
            <a:avLst/>
          </a:prstGeom>
          <a:noFill/>
          <a:ln>
            <a:noFill/>
          </a:ln>
          <a:extLst>
            <a:ext uri="{909E8E84-426E-40dd-AFC4-6F175D3DCCD1}">
              <a14:hiddenFill xmlns:lc="http://schemas.openxmlformats.org/drawingml/2006/lockedCanvas" xmlns:cx="http://schemas.microsoft.com/office/drawing/2014/chartex" xmlns:cx1="http://schemas.microsoft.com/office/drawing/2015/9/8/chartex" xmlns:w16se="http://schemas.microsoft.com/office/word/2015/wordml/symex"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cx="http://schemas.microsoft.com/office/drawing/2014/chartex" xmlns:cx1="http://schemas.microsoft.com/office/drawing/2015/9/8/chartex" xmlns:w16se="http://schemas.microsoft.com/office/word/2015/wordml/symex"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eaLnBrk="0" fontAlgn="base" hangingPunct="0">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Yes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8" name="Freeform 27"/>
          <p:cNvSpPr/>
          <p:nvPr/>
        </p:nvSpPr>
        <p:spPr>
          <a:xfrm>
            <a:off x="1150133" y="3988348"/>
            <a:ext cx="641851" cy="1514849"/>
          </a:xfrm>
          <a:custGeom>
            <a:avLst/>
            <a:gdLst>
              <a:gd name="connsiteX0" fmla="*/ 799496 w 799496"/>
              <a:gd name="connsiteY0" fmla="*/ 2063262 h 2063262"/>
              <a:gd name="connsiteX1" fmla="*/ 107834 w 799496"/>
              <a:gd name="connsiteY1" fmla="*/ 1641231 h 2063262"/>
              <a:gd name="connsiteX2" fmla="*/ 2327 w 799496"/>
              <a:gd name="connsiteY2" fmla="*/ 0 h 2063262"/>
              <a:gd name="connsiteX3" fmla="*/ 2327 w 799496"/>
              <a:gd name="connsiteY3" fmla="*/ 0 h 2063262"/>
            </a:gdLst>
            <a:ahLst/>
            <a:cxnLst>
              <a:cxn ang="0">
                <a:pos x="connsiteX0" y="connsiteY0"/>
              </a:cxn>
              <a:cxn ang="0">
                <a:pos x="connsiteX1" y="connsiteY1"/>
              </a:cxn>
              <a:cxn ang="0">
                <a:pos x="connsiteX2" y="connsiteY2"/>
              </a:cxn>
              <a:cxn ang="0">
                <a:pos x="connsiteX3" y="connsiteY3"/>
              </a:cxn>
            </a:cxnLst>
            <a:rect l="l" t="t" r="r" b="b"/>
            <a:pathLst>
              <a:path w="799496" h="2063262">
                <a:moveTo>
                  <a:pt x="799496" y="2063262"/>
                </a:moveTo>
                <a:cubicBezTo>
                  <a:pt x="520095" y="2024185"/>
                  <a:pt x="240695" y="1985108"/>
                  <a:pt x="107834" y="1641231"/>
                </a:cubicBezTo>
                <a:cubicBezTo>
                  <a:pt x="-25028" y="1297354"/>
                  <a:pt x="2327" y="0"/>
                  <a:pt x="2327" y="0"/>
                </a:cubicBezTo>
                <a:lnTo>
                  <a:pt x="2327" y="0"/>
                </a:lnTo>
              </a:path>
            </a:pathLst>
          </a:cu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Text Box 189"/>
          <p:cNvSpPr txBox="1">
            <a:spLocks noChangeArrowheads="1"/>
          </p:cNvSpPr>
          <p:nvPr/>
        </p:nvSpPr>
        <p:spPr bwMode="auto">
          <a:xfrm>
            <a:off x="1460025" y="5177426"/>
            <a:ext cx="571647" cy="278700"/>
          </a:xfrm>
          <a:prstGeom prst="rect">
            <a:avLst/>
          </a:prstGeom>
          <a:noFill/>
          <a:ln>
            <a:noFill/>
          </a:ln>
          <a:extLst>
            <a:ext uri="{909E8E84-426E-40dd-AFC4-6F175D3DCCD1}">
              <a14:hiddenFill xmlns:lc="http://schemas.openxmlformats.org/drawingml/2006/lockedCanvas" xmlns:cx="http://schemas.microsoft.com/office/drawing/2014/chartex" xmlns:cx1="http://schemas.microsoft.com/office/drawing/2015/9/8/chartex" xmlns:w16se="http://schemas.microsoft.com/office/word/2015/wordml/symex"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cx="http://schemas.microsoft.com/office/drawing/2014/chartex" xmlns:cx1="http://schemas.microsoft.com/office/drawing/2015/9/8/chartex" xmlns:w16se="http://schemas.microsoft.com/office/word/2015/wordml/symex"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eaLnBrk="0" fontAlgn="base" hangingPunct="0">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No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0" name="Freeform 29"/>
          <p:cNvSpPr/>
          <p:nvPr/>
        </p:nvSpPr>
        <p:spPr>
          <a:xfrm>
            <a:off x="1647335" y="3482463"/>
            <a:ext cx="530297" cy="331543"/>
          </a:xfrm>
          <a:custGeom>
            <a:avLst/>
            <a:gdLst>
              <a:gd name="connsiteX0" fmla="*/ 0 w 516327"/>
              <a:gd name="connsiteY0" fmla="*/ 480646 h 480646"/>
              <a:gd name="connsiteX1" fmla="*/ 211016 w 516327"/>
              <a:gd name="connsiteY1" fmla="*/ 375139 h 480646"/>
              <a:gd name="connsiteX2" fmla="*/ 293077 w 516327"/>
              <a:gd name="connsiteY2" fmla="*/ 58616 h 480646"/>
              <a:gd name="connsiteX3" fmla="*/ 504093 w 516327"/>
              <a:gd name="connsiteY3" fmla="*/ 11723 h 480646"/>
              <a:gd name="connsiteX4" fmla="*/ 492370 w 516327"/>
              <a:gd name="connsiteY4" fmla="*/ 0 h 480646"/>
              <a:gd name="connsiteX0" fmla="*/ 0 w 512321"/>
              <a:gd name="connsiteY0" fmla="*/ 480646 h 480646"/>
              <a:gd name="connsiteX1" fmla="*/ 211016 w 512321"/>
              <a:gd name="connsiteY1" fmla="*/ 375139 h 480646"/>
              <a:gd name="connsiteX2" fmla="*/ 349299 w 512321"/>
              <a:gd name="connsiteY2" fmla="*/ 68028 h 480646"/>
              <a:gd name="connsiteX3" fmla="*/ 504093 w 512321"/>
              <a:gd name="connsiteY3" fmla="*/ 11723 h 480646"/>
              <a:gd name="connsiteX4" fmla="*/ 492370 w 512321"/>
              <a:gd name="connsiteY4" fmla="*/ 0 h 48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321" h="480646">
                <a:moveTo>
                  <a:pt x="0" y="480646"/>
                </a:moveTo>
                <a:cubicBezTo>
                  <a:pt x="81085" y="463061"/>
                  <a:pt x="152800" y="443909"/>
                  <a:pt x="211016" y="375139"/>
                </a:cubicBezTo>
                <a:cubicBezTo>
                  <a:pt x="269233" y="306369"/>
                  <a:pt x="300453" y="128597"/>
                  <a:pt x="349299" y="68028"/>
                </a:cubicBezTo>
                <a:cubicBezTo>
                  <a:pt x="398145" y="7459"/>
                  <a:pt x="480248" y="23061"/>
                  <a:pt x="504093" y="11723"/>
                </a:cubicBezTo>
                <a:cubicBezTo>
                  <a:pt x="527938" y="385"/>
                  <a:pt x="492370" y="0"/>
                  <a:pt x="492370" y="0"/>
                </a:cubicBezTo>
              </a:path>
            </a:pathLst>
          </a:cu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Multidocument 70"/>
          <p:cNvSpPr/>
          <p:nvPr/>
        </p:nvSpPr>
        <p:spPr>
          <a:xfrm>
            <a:off x="2114998" y="1986034"/>
            <a:ext cx="1156633" cy="609525"/>
          </a:xfrm>
          <a:prstGeom prst="flowChartMultidocumen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71"/>
          <p:cNvSpPr txBox="1"/>
          <p:nvPr/>
        </p:nvSpPr>
        <p:spPr>
          <a:xfrm>
            <a:off x="2068257" y="2101747"/>
            <a:ext cx="1121439" cy="403970"/>
          </a:xfrm>
          <a:prstGeom prst="rect">
            <a:avLst/>
          </a:prstGeom>
          <a:noFill/>
          <a:ln>
            <a:noFill/>
          </a:ln>
          <a:effectLst/>
          <a:extLst>
            <a:ext uri="{C572A759-6A51-4108-AA02-DFA0A04FC94B}">
              <ma14:wrappingTextBoxFlag xmlns:lc="http://schemas.openxmlformats.org/drawingml/2006/lockedCanvas" xmlns:cx="http://schemas.microsoft.com/office/drawing/2014/chartex" xmlns:cx1="http://schemas.microsoft.com/office/drawing/2015/9/8/chartex" xmlns:w16se="http://schemas.microsoft.com/office/word/2015/wordml/symex"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kern="1200">
                <a:solidFill>
                  <a:srgbClr val="000000"/>
                </a:solidFill>
                <a:effectLst/>
                <a:latin typeface="Arial" panose="020B0604020202020204" pitchFamily="34" charset="0"/>
                <a:ea typeface="MS Mincho"/>
                <a:cs typeface="Arial" panose="020B0604020202020204" pitchFamily="34" charset="0"/>
              </a:rPr>
              <a:t>All-cause mortality rate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a:off x="2650786" y="2548251"/>
            <a:ext cx="0" cy="623309"/>
          </a:xfrm>
          <a:prstGeom prst="straightConnector1">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1290756" y="2666769"/>
            <a:ext cx="2749625" cy="462612"/>
            <a:chOff x="2967157" y="2666769"/>
            <a:chExt cx="2749625" cy="462612"/>
          </a:xfrm>
        </p:grpSpPr>
        <p:sp>
          <p:nvSpPr>
            <p:cNvPr id="12" name="Text Box 71"/>
            <p:cNvSpPr txBox="1"/>
            <p:nvPr/>
          </p:nvSpPr>
          <p:spPr>
            <a:xfrm>
              <a:off x="2967157" y="2666769"/>
              <a:ext cx="824241" cy="428065"/>
            </a:xfrm>
            <a:prstGeom prst="roundRect">
              <a:avLst/>
            </a:prstGeom>
            <a:ln w="38100">
              <a:solidFill>
                <a:srgbClr val="00B0F0"/>
              </a:solidFill>
              <a:prstDash val="sysDash"/>
            </a:ln>
            <a:extLst>
              <a:ext uri="{C572A759-6A51-4108-AA02-DFA0A04FC94B}">
                <ma14:wrappingTextBoxFlag xmlns:lc="http://schemas.openxmlformats.org/drawingml/2006/lockedCanvas" xmlns:cx="http://schemas.microsoft.com/office/drawing/2014/chartex" xmlns:cx1="http://schemas.microsoft.com/office/drawing/2015/9/8/chartex" xmlns:w16se="http://schemas.microsoft.com/office/word/2015/wordml/symex"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kern="1200">
                  <a:solidFill>
                    <a:srgbClr val="000000"/>
                  </a:solidFill>
                  <a:effectLst/>
                  <a:latin typeface="Arial" panose="020B0604020202020204" pitchFamily="34" charset="0"/>
                  <a:ea typeface="MS Mincho"/>
                  <a:cs typeface="Arial" panose="020B0604020202020204" pitchFamily="34" charset="0"/>
                </a:rPr>
                <a:t>Initiation modifier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Text Box 71"/>
            <p:cNvSpPr txBox="1"/>
            <p:nvPr/>
          </p:nvSpPr>
          <p:spPr>
            <a:xfrm>
              <a:off x="4810116" y="2668813"/>
              <a:ext cx="906666" cy="460568"/>
            </a:xfrm>
            <a:prstGeom prst="roundRect">
              <a:avLst/>
            </a:prstGeom>
            <a:ln w="38100">
              <a:solidFill>
                <a:srgbClr val="00B0F0"/>
              </a:solidFill>
              <a:prstDash val="sysDash"/>
            </a:ln>
            <a:extLst>
              <a:ext uri="{C572A759-6A51-4108-AA02-DFA0A04FC94B}">
                <ma14:wrappingTextBoxFlag xmlns:lc="http://schemas.openxmlformats.org/drawingml/2006/lockedCanvas" xmlns:cx="http://schemas.microsoft.com/office/drawing/2014/chartex" xmlns:cx1="http://schemas.microsoft.com/office/drawing/2015/9/8/chartex" xmlns:w16se="http://schemas.microsoft.com/office/word/2015/wordml/symex"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kern="1200" dirty="0">
                  <a:solidFill>
                    <a:srgbClr val="000000"/>
                  </a:solidFill>
                  <a:effectLst/>
                  <a:latin typeface="Arial" panose="020B0604020202020204" pitchFamily="34" charset="0"/>
                  <a:ea typeface="MS Mincho"/>
                  <a:cs typeface="Arial" panose="020B0604020202020204" pitchFamily="34" charset="0"/>
                </a:rPr>
                <a:t>Cessation modifier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7" name="Freeform 6"/>
          <p:cNvSpPr/>
          <p:nvPr/>
        </p:nvSpPr>
        <p:spPr>
          <a:xfrm flipH="1">
            <a:off x="3524249" y="4208530"/>
            <a:ext cx="808046" cy="1294668"/>
          </a:xfrm>
          <a:custGeom>
            <a:avLst/>
            <a:gdLst>
              <a:gd name="connsiteX0" fmla="*/ 799496 w 799496"/>
              <a:gd name="connsiteY0" fmla="*/ 2063262 h 2063262"/>
              <a:gd name="connsiteX1" fmla="*/ 107834 w 799496"/>
              <a:gd name="connsiteY1" fmla="*/ 1641231 h 2063262"/>
              <a:gd name="connsiteX2" fmla="*/ 2327 w 799496"/>
              <a:gd name="connsiteY2" fmla="*/ 0 h 2063262"/>
              <a:gd name="connsiteX3" fmla="*/ 2327 w 799496"/>
              <a:gd name="connsiteY3" fmla="*/ 0 h 2063262"/>
            </a:gdLst>
            <a:ahLst/>
            <a:cxnLst>
              <a:cxn ang="0">
                <a:pos x="connsiteX0" y="connsiteY0"/>
              </a:cxn>
              <a:cxn ang="0">
                <a:pos x="connsiteX1" y="connsiteY1"/>
              </a:cxn>
              <a:cxn ang="0">
                <a:pos x="connsiteX2" y="connsiteY2"/>
              </a:cxn>
              <a:cxn ang="0">
                <a:pos x="connsiteX3" y="connsiteY3"/>
              </a:cxn>
            </a:cxnLst>
            <a:rect l="l" t="t" r="r" b="b"/>
            <a:pathLst>
              <a:path w="799496" h="2063262">
                <a:moveTo>
                  <a:pt x="799496" y="2063262"/>
                </a:moveTo>
                <a:cubicBezTo>
                  <a:pt x="520095" y="2024185"/>
                  <a:pt x="240695" y="1985108"/>
                  <a:pt x="107834" y="1641231"/>
                </a:cubicBezTo>
                <a:cubicBezTo>
                  <a:pt x="-25028" y="1297354"/>
                  <a:pt x="2327" y="0"/>
                  <a:pt x="2327" y="0"/>
                </a:cubicBezTo>
                <a:lnTo>
                  <a:pt x="2327" y="0"/>
                </a:lnTo>
              </a:path>
            </a:pathLst>
          </a:cu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Content Placeholder 3"/>
          <p:cNvSpPr>
            <a:spLocks noGrp="1"/>
          </p:cNvSpPr>
          <p:nvPr>
            <p:ph idx="4294967295"/>
          </p:nvPr>
        </p:nvSpPr>
        <p:spPr>
          <a:xfrm>
            <a:off x="5383413" y="1901681"/>
            <a:ext cx="3400425" cy="4025409"/>
          </a:xfrm>
          <a:prstGeom prst="rect">
            <a:avLst/>
          </a:prstGeom>
        </p:spPr>
        <p:txBody>
          <a:bodyPr>
            <a:normAutofit lnSpcReduction="10000"/>
          </a:bodyPr>
          <a:lstStyle/>
          <a:p>
            <a:pPr marL="342900" indent="-342900">
              <a:buFont typeface="Arial" panose="020B0604020202020204" pitchFamily="34" charset="0"/>
              <a:buChar char="•"/>
            </a:pPr>
            <a:r>
              <a:rPr lang="en-US" sz="2000" dirty="0"/>
              <a:t>SHG yields smoking prevalence and mortality estimates </a:t>
            </a:r>
          </a:p>
          <a:p>
            <a:pPr marL="342900" indent="-342900">
              <a:buFont typeface="Arial" panose="020B0604020202020204" pitchFamily="34" charset="0"/>
              <a:buChar char="•"/>
            </a:pPr>
            <a:r>
              <a:rPr lang="en-US" sz="2000" dirty="0" smtClean="0"/>
              <a:t>Policy module modifies </a:t>
            </a:r>
            <a:r>
              <a:rPr lang="en-US" sz="2000" dirty="0"/>
              <a:t>initiation and cessation rates used by the </a:t>
            </a:r>
            <a:r>
              <a:rPr lang="en-US" sz="2000" dirty="0" smtClean="0"/>
              <a:t>SHG</a:t>
            </a:r>
          </a:p>
          <a:p>
            <a:r>
              <a:rPr lang="en-US" sz="2000" dirty="0" smtClean="0"/>
              <a:t>Modifiers adjust for</a:t>
            </a:r>
            <a:endParaRPr lang="en-US" sz="2000" dirty="0"/>
          </a:p>
          <a:p>
            <a:pPr lvl="1">
              <a:buFontTx/>
              <a:buChar char="-"/>
            </a:pPr>
            <a:r>
              <a:rPr lang="en-US" sz="2000" dirty="0"/>
              <a:t>Age</a:t>
            </a:r>
          </a:p>
          <a:p>
            <a:pPr lvl="1">
              <a:buFontTx/>
              <a:buChar char="-"/>
            </a:pPr>
            <a:r>
              <a:rPr lang="en-US" sz="2000" dirty="0"/>
              <a:t>Year of policy implementation</a:t>
            </a:r>
          </a:p>
          <a:p>
            <a:pPr lvl="1">
              <a:buFontTx/>
              <a:buChar char="-"/>
            </a:pPr>
            <a:r>
              <a:rPr lang="en-US" sz="2000" dirty="0"/>
              <a:t>Years since policy </a:t>
            </a:r>
            <a:r>
              <a:rPr lang="en-US" sz="2000" dirty="0" smtClean="0"/>
              <a:t>implementation</a:t>
            </a:r>
          </a:p>
          <a:p>
            <a:pPr marL="342900" indent="-342900">
              <a:buFont typeface="Arial" panose="020B0604020202020204" pitchFamily="34" charset="0"/>
              <a:buChar char="•"/>
            </a:pPr>
            <a:endParaRPr lang="en-US" sz="2000" dirty="0"/>
          </a:p>
          <a:p>
            <a:endParaRPr lang="en-US" dirty="0"/>
          </a:p>
        </p:txBody>
      </p:sp>
      <p:sp>
        <p:nvSpPr>
          <p:cNvPr id="47" name="Rectangle 46"/>
          <p:cNvSpPr/>
          <p:nvPr/>
        </p:nvSpPr>
        <p:spPr>
          <a:xfrm>
            <a:off x="495299" y="1504230"/>
            <a:ext cx="4620259" cy="307777"/>
          </a:xfrm>
          <a:prstGeom prst="rect">
            <a:avLst/>
          </a:prstGeom>
        </p:spPr>
        <p:txBody>
          <a:bodyPr wrap="square">
            <a:spAutoFit/>
          </a:bodyPr>
          <a:lstStyle/>
          <a:p>
            <a:pPr algn="ctr" eaLnBrk="0" fontAlgn="base" hangingPunct="0"/>
            <a:r>
              <a:rPr lang="en-US" sz="1400" dirty="0">
                <a:solidFill>
                  <a:srgbClr val="000000"/>
                </a:solidFill>
                <a:latin typeface="Arial" panose="020B0604020202020204" pitchFamily="34" charset="0"/>
                <a:ea typeface="MS Mincho"/>
                <a:cs typeface="Arial" panose="020B0604020202020204" pitchFamily="34" charset="0"/>
              </a:rPr>
              <a:t>Figure 1. The Smoking History Generator Policy Module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7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0" indent="0">
              <a:buNone/>
            </a:pPr>
            <a:r>
              <a:rPr lang="en-US" sz="1400" u="sng" dirty="0" smtClean="0"/>
              <a:t>Smoking History Generator</a:t>
            </a:r>
            <a:endParaRPr lang="en-US" sz="1400" u="sng" dirty="0"/>
          </a:p>
          <a:p>
            <a:r>
              <a:rPr lang="en-US" sz="1400" dirty="0" smtClean="0"/>
              <a:t>Jeon </a:t>
            </a:r>
            <a:r>
              <a:rPr lang="en-US" sz="1400" dirty="0"/>
              <a:t>J, Meza R, </a:t>
            </a:r>
            <a:r>
              <a:rPr lang="en-US" sz="1400" dirty="0" err="1"/>
              <a:t>Krapcho</a:t>
            </a:r>
            <a:r>
              <a:rPr lang="en-US" sz="1400" dirty="0"/>
              <a:t> M, et al. Chapter 5: Actual and Counterfactual Smoking Prevalence Rates in the U.S. Population via Microsimulation. </a:t>
            </a:r>
            <a:r>
              <a:rPr lang="en-US" sz="1400" i="1" dirty="0"/>
              <a:t>Risk Analysis</a:t>
            </a:r>
            <a:r>
              <a:rPr lang="en-US" sz="1400" dirty="0"/>
              <a:t> 2012;32:S51-S68. </a:t>
            </a:r>
            <a:r>
              <a:rPr lang="en-US" sz="1400" dirty="0" err="1"/>
              <a:t>doi</a:t>
            </a:r>
            <a:r>
              <a:rPr lang="en-US" sz="1400" dirty="0"/>
              <a:t>: 10.1111/j.1539-6924.2011.01775.x</a:t>
            </a:r>
          </a:p>
          <a:p>
            <a:r>
              <a:rPr lang="en-US" sz="1400" dirty="0" err="1" smtClean="0"/>
              <a:t>Moolgavkar</a:t>
            </a:r>
            <a:r>
              <a:rPr lang="en-US" sz="1400" dirty="0" smtClean="0"/>
              <a:t> </a:t>
            </a:r>
            <a:r>
              <a:rPr lang="en-US" sz="1400" dirty="0"/>
              <a:t>SH, </a:t>
            </a:r>
            <a:r>
              <a:rPr lang="en-US" sz="1400" dirty="0" err="1"/>
              <a:t>Holford</a:t>
            </a:r>
            <a:r>
              <a:rPr lang="en-US" sz="1400" dirty="0"/>
              <a:t> TR, Levy DT, et al. Impact of reduced tobacco smoking on lung cancer mortality in the United States during 1975-2000. </a:t>
            </a:r>
            <a:r>
              <a:rPr lang="en-US" sz="1400" i="1" dirty="0"/>
              <a:t>Journal of the National Cancer Institute</a:t>
            </a:r>
            <a:r>
              <a:rPr lang="en-US" sz="1400" dirty="0"/>
              <a:t> 2012;104(7):541-8. </a:t>
            </a:r>
            <a:r>
              <a:rPr lang="en-US" sz="1400" dirty="0" err="1"/>
              <a:t>doi</a:t>
            </a:r>
            <a:r>
              <a:rPr lang="en-US" sz="1400" dirty="0"/>
              <a:t>: 10.1093/</a:t>
            </a:r>
            <a:r>
              <a:rPr lang="en-US" sz="1400" dirty="0" err="1"/>
              <a:t>jnci</a:t>
            </a:r>
            <a:r>
              <a:rPr lang="en-US" sz="1400" dirty="0"/>
              <a:t>/djs136 [published Online First: 2012/03/17]</a:t>
            </a:r>
          </a:p>
          <a:p>
            <a:r>
              <a:rPr lang="en-US" sz="1400" dirty="0" err="1" smtClean="0"/>
              <a:t>Holford</a:t>
            </a:r>
            <a:r>
              <a:rPr lang="en-US" sz="1400" dirty="0" smtClean="0"/>
              <a:t> TR, Levy DT, McKay LA, et al. Patterns of birth cohort–specific smoking histories, 1965–2009. </a:t>
            </a:r>
            <a:r>
              <a:rPr lang="en-US" sz="1400" i="1" dirty="0" smtClean="0"/>
              <a:t>Am J </a:t>
            </a:r>
            <a:r>
              <a:rPr lang="en-US" sz="1400" i="1" dirty="0" err="1" smtClean="0"/>
              <a:t>Prev</a:t>
            </a:r>
            <a:r>
              <a:rPr lang="en-US" sz="1400" i="1" dirty="0" smtClean="0"/>
              <a:t> Med</a:t>
            </a:r>
            <a:r>
              <a:rPr lang="en-US" sz="1400" dirty="0" smtClean="0"/>
              <a:t> 2014;46(2):e31–e37.</a:t>
            </a:r>
          </a:p>
          <a:p>
            <a:pPr marL="0" indent="0">
              <a:buNone/>
            </a:pPr>
            <a:r>
              <a:rPr lang="en-US" sz="1400" u="sng" dirty="0" smtClean="0"/>
              <a:t>Cigarette taxes</a:t>
            </a:r>
            <a:endParaRPr lang="en-US" sz="1400" dirty="0" smtClean="0"/>
          </a:p>
          <a:p>
            <a:r>
              <a:rPr lang="en-US" sz="1400" dirty="0" smtClean="0"/>
              <a:t>Smith </a:t>
            </a:r>
            <a:r>
              <a:rPr lang="en-US" sz="1400" dirty="0"/>
              <a:t>K, Gilmore A, </a:t>
            </a:r>
            <a:r>
              <a:rPr lang="en-US" sz="1400" dirty="0" err="1"/>
              <a:t>Chaloupka</a:t>
            </a:r>
            <a:r>
              <a:rPr lang="en-US" sz="1400" dirty="0"/>
              <a:t> F, et al. IARC Handbooks of Cancer Prevention: Tobacco Control Volume 14 Effectiveness of Price and Tax Policies for Control of Tobacco. </a:t>
            </a:r>
            <a:r>
              <a:rPr lang="en-US" sz="1400" i="1" dirty="0"/>
              <a:t>Lyon, France: International Agency for Research on Cancer</a:t>
            </a:r>
            <a:r>
              <a:rPr lang="en-US" sz="1400" dirty="0"/>
              <a:t> 2011:31-90.</a:t>
            </a:r>
          </a:p>
          <a:p>
            <a:r>
              <a:rPr lang="en-US" sz="1400" dirty="0" err="1"/>
              <a:t>Contreary</a:t>
            </a:r>
            <a:r>
              <a:rPr lang="en-US" sz="1400" dirty="0"/>
              <a:t> KA, Chattopadhyay SK, Hopkins DP, et al. Economic impact of tobacco price increases through taxation: a community guide systematic review. </a:t>
            </a:r>
            <a:r>
              <a:rPr lang="en-US" sz="1400" i="1" dirty="0"/>
              <a:t>American journal of preventive medicine</a:t>
            </a:r>
            <a:r>
              <a:rPr lang="en-US" sz="1400" dirty="0"/>
              <a:t> 2015;49(5):800-08.</a:t>
            </a:r>
          </a:p>
          <a:p>
            <a:r>
              <a:rPr lang="en-US" sz="1400" dirty="0" err="1"/>
              <a:t>Chaloupka</a:t>
            </a:r>
            <a:r>
              <a:rPr lang="en-US" sz="1400" dirty="0"/>
              <a:t> FJ, </a:t>
            </a:r>
            <a:r>
              <a:rPr lang="en-US" sz="1400" dirty="0" err="1"/>
              <a:t>Straif</a:t>
            </a:r>
            <a:r>
              <a:rPr lang="en-US" sz="1400" dirty="0"/>
              <a:t> K, Leon ME. Effectiveness of tax and price policies in tobacco control. </a:t>
            </a:r>
            <a:r>
              <a:rPr lang="en-US" sz="1400" i="1" dirty="0"/>
              <a:t>Tobacco control</a:t>
            </a:r>
            <a:r>
              <a:rPr lang="en-US" sz="1400" dirty="0"/>
              <a:t> 2011;20(3):235-8. </a:t>
            </a:r>
            <a:r>
              <a:rPr lang="en-US" sz="1400" dirty="0" err="1"/>
              <a:t>doi</a:t>
            </a:r>
            <a:r>
              <a:rPr lang="en-US" sz="1400" dirty="0"/>
              <a:t>: 10.1136/tc.2010.039982 [published Online First: 2010/12/01</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20</a:t>
            </a:fld>
            <a:endParaRPr lang="en-US"/>
          </a:p>
        </p:txBody>
      </p:sp>
    </p:spTree>
    <p:extLst>
      <p:ext uri="{BB962C8B-B14F-4D97-AF65-F5344CB8AC3E}">
        <p14:creationId xmlns:p14="http://schemas.microsoft.com/office/powerpoint/2010/main" val="3181273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3" name="Content Placeholder 2"/>
          <p:cNvSpPr>
            <a:spLocks noGrp="1"/>
          </p:cNvSpPr>
          <p:nvPr>
            <p:ph idx="1"/>
          </p:nvPr>
        </p:nvSpPr>
        <p:spPr/>
        <p:txBody>
          <a:bodyPr>
            <a:noAutofit/>
          </a:bodyPr>
          <a:lstStyle/>
          <a:p>
            <a:pPr marL="0" indent="0">
              <a:buNone/>
            </a:pPr>
            <a:r>
              <a:rPr lang="en-US" sz="1400" u="sng" dirty="0" smtClean="0"/>
              <a:t>Cigarette taxes (cont.)</a:t>
            </a:r>
          </a:p>
          <a:p>
            <a:r>
              <a:rPr lang="en-US" sz="1400" dirty="0" err="1" smtClean="0"/>
              <a:t>Chaloupka</a:t>
            </a:r>
            <a:r>
              <a:rPr lang="en-US" sz="1400" dirty="0" smtClean="0"/>
              <a:t> </a:t>
            </a:r>
            <a:r>
              <a:rPr lang="en-US" sz="1400" dirty="0"/>
              <a:t>FJ, </a:t>
            </a:r>
            <a:r>
              <a:rPr lang="en-US" sz="1400" dirty="0" err="1"/>
              <a:t>Yurekli</a:t>
            </a:r>
            <a:r>
              <a:rPr lang="en-US" sz="1400" dirty="0"/>
              <a:t> A, Fong GT. Tobacco taxes as a tobacco control strategy. </a:t>
            </a:r>
            <a:r>
              <a:rPr lang="en-US" sz="1400" i="1" dirty="0"/>
              <a:t>Tobacco Control</a:t>
            </a:r>
            <a:r>
              <a:rPr lang="en-US" sz="1400" dirty="0"/>
              <a:t> 2012;21(2):172-80. [published Online First: 2012/02/22]</a:t>
            </a:r>
          </a:p>
          <a:p>
            <a:r>
              <a:rPr lang="en-US" sz="1400" dirty="0"/>
              <a:t>Warner KE. Death and taxes: using the latter to reduce the former. </a:t>
            </a:r>
            <a:r>
              <a:rPr lang="en-US" sz="1400" i="1" dirty="0"/>
              <a:t>Tobacco Control</a:t>
            </a:r>
            <a:r>
              <a:rPr lang="en-US" sz="1400" dirty="0"/>
              <a:t> 2014;23:4-6. </a:t>
            </a:r>
            <a:r>
              <a:rPr lang="en-US" sz="1400" dirty="0" err="1"/>
              <a:t>doi</a:t>
            </a:r>
            <a:r>
              <a:rPr lang="en-US" sz="1400" dirty="0"/>
              <a:t>: </a:t>
            </a:r>
            <a:r>
              <a:rPr lang="en-US" sz="1400" dirty="0" smtClean="0"/>
              <a:t>10.1136/tobaccocontrol-2013-051079</a:t>
            </a:r>
            <a:endParaRPr lang="en-US" sz="1400" u="sng" dirty="0"/>
          </a:p>
          <a:p>
            <a:r>
              <a:rPr lang="en-US" sz="1400" dirty="0" smtClean="0"/>
              <a:t>Sung H, Hu T-w, Keeler TE. Cigarette taxation and demand: an empirical model. </a:t>
            </a:r>
            <a:r>
              <a:rPr lang="en-US" sz="1400" i="1" dirty="0" smtClean="0"/>
              <a:t>Contemporary Economic Policy</a:t>
            </a:r>
            <a:r>
              <a:rPr lang="en-US" sz="1400" dirty="0" smtClean="0"/>
              <a:t> 1994;12(3):91-100.</a:t>
            </a:r>
          </a:p>
          <a:p>
            <a:r>
              <a:rPr lang="en-US" sz="1400" dirty="0" smtClean="0"/>
              <a:t>Ahmad S. Increasing excise taxes on cigarettes in California: a dynamic simulation of health and economic impacts. </a:t>
            </a:r>
            <a:r>
              <a:rPr lang="en-US" sz="1400" i="1" dirty="0" err="1" smtClean="0"/>
              <a:t>Prev</a:t>
            </a:r>
            <a:r>
              <a:rPr lang="en-US" sz="1400" i="1" dirty="0" smtClean="0"/>
              <a:t> Med</a:t>
            </a:r>
            <a:r>
              <a:rPr lang="en-US" sz="1400" dirty="0" smtClean="0"/>
              <a:t> 2005;41(1):276-83. </a:t>
            </a:r>
            <a:r>
              <a:rPr lang="en-US" sz="1400" dirty="0" err="1" smtClean="0"/>
              <a:t>doi</a:t>
            </a:r>
            <a:r>
              <a:rPr lang="en-US" sz="1400" dirty="0" smtClean="0"/>
              <a:t>: 10.1016/j.ypmed.2004.10.024 [published Online First: 2005/05/27]</a:t>
            </a:r>
          </a:p>
          <a:p>
            <a:r>
              <a:rPr lang="en-US" sz="1400" dirty="0" smtClean="0"/>
              <a:t>Ahmad S, Franz GA. Raising taxes to reduce smoking prevalence in the US: a simulation of the anticipated health and economic impacts. </a:t>
            </a:r>
            <a:r>
              <a:rPr lang="en-US" sz="1400" i="1" dirty="0" smtClean="0"/>
              <a:t>Public Health</a:t>
            </a:r>
            <a:r>
              <a:rPr lang="en-US" sz="1400" dirty="0" smtClean="0"/>
              <a:t> 2008;122(1):3-10. </a:t>
            </a:r>
            <a:r>
              <a:rPr lang="en-US" sz="1400" dirty="0" err="1" smtClean="0"/>
              <a:t>doi</a:t>
            </a:r>
            <a:r>
              <a:rPr lang="en-US" sz="1400" dirty="0" smtClean="0"/>
              <a:t>: 10.1016/j.puhe.2007.02.020 [published Online First: 2007/07/06]</a:t>
            </a:r>
          </a:p>
          <a:p>
            <a:r>
              <a:rPr lang="en-US" sz="1400" dirty="0" smtClean="0"/>
              <a:t>Emery S, Ake CF, Navarro AM, et al. Simulated effect of tobacco tax variation on Latino health in California. </a:t>
            </a:r>
            <a:r>
              <a:rPr lang="en-US" sz="1400" i="1" dirty="0" smtClean="0"/>
              <a:t>Am J </a:t>
            </a:r>
            <a:r>
              <a:rPr lang="en-US" sz="1400" i="1" dirty="0" err="1" smtClean="0"/>
              <a:t>Prev</a:t>
            </a:r>
            <a:r>
              <a:rPr lang="en-US" sz="1400" i="1" dirty="0" smtClean="0"/>
              <a:t> Med</a:t>
            </a:r>
            <a:r>
              <a:rPr lang="en-US" sz="1400" dirty="0" smtClean="0"/>
              <a:t> 2001;21(4):278-83. [published Online First: 2001/11/10]</a:t>
            </a:r>
          </a:p>
          <a:p>
            <a:r>
              <a:rPr lang="en-US" sz="1400" dirty="0" smtClean="0"/>
              <a:t>Kaplan RM, Ake CF, Emery SL, et al. Simulated effect of tobacco tax variation on population health in California. </a:t>
            </a:r>
            <a:r>
              <a:rPr lang="en-US" sz="1400" i="1" dirty="0" smtClean="0"/>
              <a:t>Am J Public Health</a:t>
            </a:r>
            <a:r>
              <a:rPr lang="en-US" sz="1400" dirty="0" smtClean="0"/>
              <a:t> 2001;91(2):239-44. [published Online First: 2001/02/24]</a:t>
            </a:r>
          </a:p>
          <a:p>
            <a:r>
              <a:rPr lang="en-US" sz="1400" dirty="0" err="1" smtClean="0"/>
              <a:t>Ohsfeldt</a:t>
            </a:r>
            <a:r>
              <a:rPr lang="en-US" sz="1400" dirty="0" smtClean="0"/>
              <a:t> RL, Boyle RG, </a:t>
            </a:r>
            <a:r>
              <a:rPr lang="en-US" sz="1400" dirty="0" err="1" smtClean="0"/>
              <a:t>Capilouto</a:t>
            </a:r>
            <a:r>
              <a:rPr lang="en-US" sz="1400" dirty="0" smtClean="0"/>
              <a:t> EI. Tobacco taxes, smoking restrictions, and tobacco use. </a:t>
            </a:r>
            <a:r>
              <a:rPr lang="en-US" sz="1400" i="1" dirty="0" smtClean="0"/>
              <a:t>National Bureau of Economic Research Working Paper Series</a:t>
            </a:r>
            <a:r>
              <a:rPr lang="en-US" sz="1400" dirty="0" smtClean="0"/>
              <a:t> 1998</a:t>
            </a:r>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21</a:t>
            </a:fld>
            <a:endParaRPr lang="en-US"/>
          </a:p>
        </p:txBody>
      </p:sp>
    </p:spTree>
    <p:extLst>
      <p:ext uri="{BB962C8B-B14F-4D97-AF65-F5344CB8AC3E}">
        <p14:creationId xmlns:p14="http://schemas.microsoft.com/office/powerpoint/2010/main" val="20736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3" name="Content Placeholder 2"/>
          <p:cNvSpPr>
            <a:spLocks noGrp="1"/>
          </p:cNvSpPr>
          <p:nvPr>
            <p:ph idx="1"/>
          </p:nvPr>
        </p:nvSpPr>
        <p:spPr/>
        <p:txBody>
          <a:bodyPr>
            <a:noAutofit/>
          </a:bodyPr>
          <a:lstStyle/>
          <a:p>
            <a:pPr marL="0" indent="0">
              <a:buNone/>
            </a:pPr>
            <a:r>
              <a:rPr lang="en-US" sz="1400" u="sng" dirty="0" smtClean="0"/>
              <a:t>Cigarette taxes (cont.)</a:t>
            </a:r>
          </a:p>
          <a:p>
            <a:r>
              <a:rPr lang="en-US" sz="1400" dirty="0"/>
              <a:t>Levy DT, Cummings KM, Hyland A. Increasing Taxes as a Strategy to Reduce Cigarette Use and Deaths: Results of a Simulation Model. </a:t>
            </a:r>
            <a:r>
              <a:rPr lang="en-US" sz="1400" i="1" dirty="0"/>
              <a:t>Preventive medicine</a:t>
            </a:r>
            <a:r>
              <a:rPr lang="en-US" sz="1400" dirty="0"/>
              <a:t> 2000;31(3):279-86. </a:t>
            </a:r>
            <a:r>
              <a:rPr lang="en-US" sz="1400" dirty="0" err="1"/>
              <a:t>doi</a:t>
            </a:r>
            <a:r>
              <a:rPr lang="en-US" sz="1400" dirty="0"/>
              <a:t>: </a:t>
            </a:r>
            <a:r>
              <a:rPr lang="en-US" sz="1400" dirty="0">
                <a:hlinkClick r:id="rId2"/>
              </a:rPr>
              <a:t>http://dx.doi.org/10.1006/pmed.2000.0696</a:t>
            </a:r>
            <a:endParaRPr lang="en-US" sz="1400" dirty="0"/>
          </a:p>
          <a:p>
            <a:r>
              <a:rPr lang="en-US" sz="1400" dirty="0"/>
              <a:t>The Community Preventive Services Task Force. Reducing Tobacco Use and Secondhand Smoke Exposure: Interventions to Increase the Unit Price for Tobacco Products 2014 [updated May 2014. Available from: </a:t>
            </a:r>
            <a:r>
              <a:rPr lang="en-US" sz="1400" dirty="0">
                <a:hlinkClick r:id="rId3"/>
              </a:rPr>
              <a:t>https://www.thecommunityguide.org/findings/tobacco-use-and-secondhand-smoke-exposure-interventions-increase-unit-price-tobacco accessed May 29 2017</a:t>
            </a:r>
            <a:r>
              <a:rPr lang="en-US" sz="1400" dirty="0" smtClean="0"/>
              <a:t>.</a:t>
            </a:r>
            <a:endParaRPr lang="en-US" sz="1400" dirty="0"/>
          </a:p>
          <a:p>
            <a:pPr marL="0" indent="0">
              <a:buNone/>
            </a:pPr>
            <a:r>
              <a:rPr lang="en-US" sz="1400" u="sng" dirty="0" smtClean="0"/>
              <a:t>Smoke-free air laws</a:t>
            </a:r>
          </a:p>
          <a:p>
            <a:r>
              <a:rPr lang="en-US" sz="1400" dirty="0" smtClean="0"/>
              <a:t>Hopkins </a:t>
            </a:r>
            <a:r>
              <a:rPr lang="en-US" sz="1400" dirty="0"/>
              <a:t>DP, </a:t>
            </a:r>
            <a:r>
              <a:rPr lang="en-US" sz="1400" dirty="0" err="1"/>
              <a:t>Razi</a:t>
            </a:r>
            <a:r>
              <a:rPr lang="en-US" sz="1400" dirty="0"/>
              <a:t> S, Leeks KD, et al. </a:t>
            </a:r>
            <a:r>
              <a:rPr lang="en-US" sz="1400" dirty="0" err="1"/>
              <a:t>Smokefree</a:t>
            </a:r>
            <a:r>
              <a:rPr lang="en-US" sz="1400" dirty="0"/>
              <a:t> Policies to Reduce Tobacco Use: A Systematic Review. </a:t>
            </a:r>
            <a:r>
              <a:rPr lang="en-US" sz="1400" i="1" dirty="0"/>
              <a:t>American Journal of Preventive Medicine</a:t>
            </a:r>
            <a:r>
              <a:rPr lang="en-US" sz="1400" dirty="0"/>
              <a:t> 2010;38(2, Supplement):S275-S89. </a:t>
            </a:r>
            <a:r>
              <a:rPr lang="en-US" sz="1400" dirty="0" err="1"/>
              <a:t>doi</a:t>
            </a:r>
            <a:r>
              <a:rPr lang="en-US" sz="1400" dirty="0"/>
              <a:t>: </a:t>
            </a:r>
            <a:r>
              <a:rPr lang="en-US" sz="1400" dirty="0">
                <a:hlinkClick r:id="rId4"/>
              </a:rPr>
              <a:t>https://doi.org/10.1016/j.amepre.2009.10.029</a:t>
            </a:r>
            <a:endParaRPr lang="en-US" sz="1400" dirty="0"/>
          </a:p>
          <a:p>
            <a:r>
              <a:rPr lang="en-US" sz="1400" dirty="0" err="1" smtClean="0"/>
              <a:t>Farkas</a:t>
            </a:r>
            <a:r>
              <a:rPr lang="en-US" sz="1400" dirty="0" smtClean="0"/>
              <a:t> </a:t>
            </a:r>
            <a:r>
              <a:rPr lang="en-US" sz="1400" dirty="0"/>
              <a:t>AJ, Gilpin EA, </a:t>
            </a:r>
            <a:r>
              <a:rPr lang="en-US" sz="1400" dirty="0" err="1"/>
              <a:t>Distefan</a:t>
            </a:r>
            <a:r>
              <a:rPr lang="en-US" sz="1400" dirty="0"/>
              <a:t> JM, et al. The effects of household and workplace smoking restrictions on quitting </a:t>
            </a:r>
            <a:r>
              <a:rPr lang="en-US" sz="1400" dirty="0" err="1"/>
              <a:t>behaviours</a:t>
            </a:r>
            <a:r>
              <a:rPr lang="en-US" sz="1400" dirty="0"/>
              <a:t>. </a:t>
            </a:r>
            <a:r>
              <a:rPr lang="en-US" sz="1400" i="1" dirty="0"/>
              <a:t>Tobacco control</a:t>
            </a:r>
            <a:r>
              <a:rPr lang="en-US" sz="1400" dirty="0"/>
              <a:t> 1999;8(3):261-65.</a:t>
            </a:r>
          </a:p>
          <a:p>
            <a:r>
              <a:rPr lang="en-US" sz="1400" dirty="0" smtClean="0"/>
              <a:t>Glasgow </a:t>
            </a:r>
            <a:r>
              <a:rPr lang="en-US" sz="1400" dirty="0"/>
              <a:t>RE, Cummings KM, Hyland A. Relationship of worksite smoking policy to changes in employee tobacco use: findings from COMMIT. Community Intervention Trial for Smoking Cessation. </a:t>
            </a:r>
            <a:r>
              <a:rPr lang="en-US" sz="1400" i="1" dirty="0"/>
              <a:t>Tobacco control</a:t>
            </a:r>
            <a:r>
              <a:rPr lang="en-US" sz="1400" dirty="0"/>
              <a:t> 1997;6(</a:t>
            </a:r>
            <a:r>
              <a:rPr lang="en-US" sz="1400" dirty="0" err="1"/>
              <a:t>suppl</a:t>
            </a:r>
            <a:r>
              <a:rPr lang="en-US" sz="1400" dirty="0"/>
              <a:t> 2):S44.</a:t>
            </a:r>
          </a:p>
          <a:p>
            <a:r>
              <a:rPr lang="en-US" sz="1400" dirty="0" smtClean="0"/>
              <a:t>Levy </a:t>
            </a:r>
            <a:r>
              <a:rPr lang="en-US" sz="1400" dirty="0"/>
              <a:t>DT, Friend K, </a:t>
            </a:r>
            <a:r>
              <a:rPr lang="en-US" sz="1400" dirty="0" err="1"/>
              <a:t>Polishchuk</a:t>
            </a:r>
            <a:r>
              <a:rPr lang="en-US" sz="1400" dirty="0"/>
              <a:t> E. Effect of clean indoor air laws on smokers: the clean air module of the </a:t>
            </a:r>
            <a:r>
              <a:rPr lang="en-US" sz="1400" dirty="0" err="1"/>
              <a:t>SimSmoke</a:t>
            </a:r>
            <a:r>
              <a:rPr lang="en-US" sz="1400" dirty="0"/>
              <a:t> computer simulation model. </a:t>
            </a:r>
            <a:r>
              <a:rPr lang="en-US" sz="1400" i="1" dirty="0"/>
              <a:t>Tobacco control</a:t>
            </a:r>
            <a:r>
              <a:rPr lang="en-US" sz="1400" dirty="0"/>
              <a:t> 2001;10(4):345-51</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22</a:t>
            </a:fld>
            <a:endParaRPr lang="en-US"/>
          </a:p>
        </p:txBody>
      </p:sp>
    </p:spTree>
    <p:extLst>
      <p:ext uri="{BB962C8B-B14F-4D97-AF65-F5344CB8AC3E}">
        <p14:creationId xmlns:p14="http://schemas.microsoft.com/office/powerpoint/2010/main" val="1515012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3" name="Content Placeholder 2"/>
          <p:cNvSpPr>
            <a:spLocks noGrp="1"/>
          </p:cNvSpPr>
          <p:nvPr>
            <p:ph idx="1"/>
          </p:nvPr>
        </p:nvSpPr>
        <p:spPr/>
        <p:txBody>
          <a:bodyPr>
            <a:noAutofit/>
          </a:bodyPr>
          <a:lstStyle/>
          <a:p>
            <a:pPr marL="0" indent="0">
              <a:buNone/>
            </a:pPr>
            <a:r>
              <a:rPr lang="en-US" sz="1400" u="sng" dirty="0" smtClean="0"/>
              <a:t>Smoke-free air laws (cont.)</a:t>
            </a:r>
            <a:endParaRPr lang="en-US" sz="1400" dirty="0" smtClean="0"/>
          </a:p>
          <a:p>
            <a:r>
              <a:rPr lang="en-US" sz="1400" dirty="0"/>
              <a:t>The Community Preventive Services Task Force. Reducing Tobacco Use and Secondhand Smoke Exposure: Smoke-free Policies 2013 [updated June 2013. Available from: </a:t>
            </a:r>
            <a:r>
              <a:rPr lang="en-US" sz="1400" dirty="0">
                <a:hlinkClick r:id="rId2"/>
              </a:rPr>
              <a:t>https://www.thecommunityguide.org/findings/tobacco-use-and-secondhand-smoke-exposure-smoke-free-policies</a:t>
            </a:r>
            <a:r>
              <a:rPr lang="en-US" sz="1400" dirty="0"/>
              <a:t> accessed May 29 2017.</a:t>
            </a:r>
          </a:p>
          <a:p>
            <a:pPr marL="0" indent="0">
              <a:buNone/>
            </a:pPr>
            <a:r>
              <a:rPr lang="en-US" sz="1400" u="sng" dirty="0" smtClean="0"/>
              <a:t>Tobacco control expenditures</a:t>
            </a:r>
          </a:p>
          <a:p>
            <a:r>
              <a:rPr lang="en-US" sz="1400" dirty="0" smtClean="0"/>
              <a:t>The Community Preventive Services Task Force. Reducing Tobacco Use and Secondhand Smoke Exposure: Comprehensive Tobacco Control Programs 2014 [updated September 2014. Available from: </a:t>
            </a:r>
            <a:r>
              <a:rPr lang="en-US" sz="1400" dirty="0" smtClean="0">
                <a:hlinkClick r:id="rId3"/>
              </a:rPr>
              <a:t>https://www.thecommunityguide.org/findings/tobacco-use-and-secondhand-smoke-exposure-comprehensive-tobacco-control-programs</a:t>
            </a:r>
            <a:r>
              <a:rPr lang="en-US" sz="1400" dirty="0" smtClean="0"/>
              <a:t> accessed May 29 2017.</a:t>
            </a:r>
          </a:p>
          <a:p>
            <a:r>
              <a:rPr lang="en-US" sz="1400" dirty="0" err="1" smtClean="0"/>
              <a:t>Farrelly</a:t>
            </a:r>
            <a:r>
              <a:rPr lang="en-US" sz="1400" dirty="0" smtClean="0"/>
              <a:t> </a:t>
            </a:r>
            <a:r>
              <a:rPr lang="en-US" sz="1400" dirty="0"/>
              <a:t>MC, </a:t>
            </a:r>
            <a:r>
              <a:rPr lang="en-US" sz="1400" dirty="0" err="1"/>
              <a:t>Pechacek</a:t>
            </a:r>
            <a:r>
              <a:rPr lang="en-US" sz="1400" dirty="0"/>
              <a:t> TF, </a:t>
            </a:r>
            <a:r>
              <a:rPr lang="en-US" sz="1400" dirty="0" err="1"/>
              <a:t>Chaloupka</a:t>
            </a:r>
            <a:r>
              <a:rPr lang="en-US" sz="1400" dirty="0"/>
              <a:t> FJ. The impact of tobacco control program expenditures on aggregate cigarette sales: 1981-2000. </a:t>
            </a:r>
            <a:r>
              <a:rPr lang="en-US" sz="1400" i="1" dirty="0"/>
              <a:t>J Health Econ</a:t>
            </a:r>
            <a:r>
              <a:rPr lang="en-US" sz="1400" dirty="0"/>
              <a:t> 2003;22(5):843-59. </a:t>
            </a:r>
            <a:r>
              <a:rPr lang="en-US" sz="1400" dirty="0" err="1"/>
              <a:t>doi</a:t>
            </a:r>
            <a:r>
              <a:rPr lang="en-US" sz="1400" dirty="0"/>
              <a:t>: 10.1016/s0167-6296(03)00057-2 [published Online First: 2003/08/30]</a:t>
            </a:r>
          </a:p>
          <a:p>
            <a:r>
              <a:rPr lang="en-US" sz="1400" dirty="0" err="1" smtClean="0"/>
              <a:t>Tauras</a:t>
            </a:r>
            <a:r>
              <a:rPr lang="en-US" sz="1400" dirty="0" smtClean="0"/>
              <a:t> </a:t>
            </a:r>
            <a:r>
              <a:rPr lang="en-US" sz="1400" dirty="0"/>
              <a:t>JA, </a:t>
            </a:r>
            <a:r>
              <a:rPr lang="en-US" sz="1400" dirty="0" err="1"/>
              <a:t>Chaloupka</a:t>
            </a:r>
            <a:r>
              <a:rPr lang="en-US" sz="1400" dirty="0"/>
              <a:t> FJ, </a:t>
            </a:r>
            <a:r>
              <a:rPr lang="en-US" sz="1400" dirty="0" err="1"/>
              <a:t>Farrelly</a:t>
            </a:r>
            <a:r>
              <a:rPr lang="en-US" sz="1400" dirty="0"/>
              <a:t> MC, et al. State tobacco control spending and youth smoking. </a:t>
            </a:r>
            <a:r>
              <a:rPr lang="en-US" sz="1400" i="1" dirty="0"/>
              <a:t>Am J Public Health</a:t>
            </a:r>
            <a:r>
              <a:rPr lang="en-US" sz="1400" dirty="0"/>
              <a:t> 2005;95(2):338-44. </a:t>
            </a:r>
            <a:r>
              <a:rPr lang="en-US" sz="1400" dirty="0" err="1"/>
              <a:t>doi</a:t>
            </a:r>
            <a:r>
              <a:rPr lang="en-US" sz="1400" dirty="0"/>
              <a:t>: 10.2105/ajph.2004.039727 [published Online First: 2005/01/27]</a:t>
            </a:r>
          </a:p>
          <a:p>
            <a:r>
              <a:rPr lang="en-US" sz="1400" dirty="0" err="1" smtClean="0"/>
              <a:t>Farrelly</a:t>
            </a:r>
            <a:r>
              <a:rPr lang="en-US" sz="1400" dirty="0" smtClean="0"/>
              <a:t> </a:t>
            </a:r>
            <a:r>
              <a:rPr lang="en-US" sz="1400" dirty="0"/>
              <a:t>MC, </a:t>
            </a:r>
            <a:r>
              <a:rPr lang="en-US" sz="1400" dirty="0" err="1"/>
              <a:t>Pechacek</a:t>
            </a:r>
            <a:r>
              <a:rPr lang="en-US" sz="1400" dirty="0"/>
              <a:t> TF, Thomas KY, et al. The impact of tobacco control programs on adult smoking. </a:t>
            </a:r>
            <a:r>
              <a:rPr lang="en-US" sz="1400" i="1" dirty="0"/>
              <a:t>Am J Public Health</a:t>
            </a:r>
            <a:r>
              <a:rPr lang="en-US" sz="1400" dirty="0"/>
              <a:t> 2008;98(2):304-9. </a:t>
            </a:r>
            <a:r>
              <a:rPr lang="en-US" sz="1400" dirty="0" err="1"/>
              <a:t>doi</a:t>
            </a:r>
            <a:r>
              <a:rPr lang="en-US" sz="1400" dirty="0"/>
              <a:t>: 10.2105/ajph.2006.106377 [published Online First: 2008/01/04</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23</a:t>
            </a:fld>
            <a:endParaRPr lang="en-US"/>
          </a:p>
        </p:txBody>
      </p:sp>
    </p:spTree>
    <p:extLst>
      <p:ext uri="{BB962C8B-B14F-4D97-AF65-F5344CB8AC3E}">
        <p14:creationId xmlns:p14="http://schemas.microsoft.com/office/powerpoint/2010/main" val="2928802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p:txBody>
          <a:bodyPr>
            <a:normAutofit/>
          </a:bodyPr>
          <a:lstStyle/>
          <a:p>
            <a:pPr marL="0" indent="0">
              <a:buNone/>
            </a:pPr>
            <a:r>
              <a:rPr lang="en-US" sz="1400" u="sng" dirty="0" smtClean="0"/>
              <a:t>Tobacco control expenditures (cont.)</a:t>
            </a:r>
          </a:p>
          <a:p>
            <a:r>
              <a:rPr lang="en-US" sz="1400" dirty="0" smtClean="0"/>
              <a:t>Centers </a:t>
            </a:r>
            <a:r>
              <a:rPr lang="en-US" sz="1400" dirty="0"/>
              <a:t>for Disease Control and Prevention. Best Practices for Comprehensive Tobacco Control Programs—2014. Atlanta, GA: U.S. Department of Health and Human Services, Centers for Disease Control and Prevention, National Center for Chronic Disease Prevention and Health Promotion, Office on Smoking and Health, 2014.</a:t>
            </a:r>
          </a:p>
          <a:p>
            <a:r>
              <a:rPr lang="en-US" sz="1400" dirty="0"/>
              <a:t>Rhoads JK. The effect of comprehensive state tobacco control programs on adult cigarette smoking. </a:t>
            </a:r>
            <a:r>
              <a:rPr lang="en-US" sz="1400" i="1" dirty="0"/>
              <a:t>J Health Econ</a:t>
            </a:r>
            <a:r>
              <a:rPr lang="en-US" sz="1400" dirty="0"/>
              <a:t> 2012;31(2):393-405. </a:t>
            </a:r>
            <a:r>
              <a:rPr lang="en-US" sz="1400" dirty="0" err="1"/>
              <a:t>doi</a:t>
            </a:r>
            <a:r>
              <a:rPr lang="en-US" sz="1400" dirty="0"/>
              <a:t>: 10.1016/j.jhealeco.2012.02.005 [published Online First: 2012/03/31]</a:t>
            </a:r>
          </a:p>
          <a:p>
            <a:pPr marL="0" indent="0">
              <a:buNone/>
            </a:pPr>
            <a:r>
              <a:rPr lang="en-US" sz="1400" u="sng" dirty="0" smtClean="0"/>
              <a:t>Raising the minimum age of legal access (MLA)</a:t>
            </a:r>
          </a:p>
          <a:p>
            <a:r>
              <a:rPr lang="en-US" sz="1400" dirty="0"/>
              <a:t>IOM (Institute of Medicine). Health Implications of Raising the Minimum Age for Purchasing Tobacco Products. Washington, DC: The National Academies Press, 2015</a:t>
            </a:r>
            <a:r>
              <a:rPr lang="en-US" sz="1400" dirty="0" smtClean="0"/>
              <a:t>.</a:t>
            </a:r>
          </a:p>
          <a:p>
            <a:r>
              <a:rPr lang="en-US" sz="1400" dirty="0" smtClean="0"/>
              <a:t>Kessel </a:t>
            </a:r>
            <a:r>
              <a:rPr lang="en-US" sz="1400" dirty="0"/>
              <a:t>Schneider S, </a:t>
            </a:r>
            <a:r>
              <a:rPr lang="en-US" sz="1400" dirty="0" err="1"/>
              <a:t>Buka</a:t>
            </a:r>
            <a:r>
              <a:rPr lang="en-US" sz="1400" dirty="0"/>
              <a:t> SL, Dash K, et al. Community reductions in youth smoking after raising the minimum tobacco sales age to 21. </a:t>
            </a:r>
            <a:r>
              <a:rPr lang="en-US" sz="1400" i="1" dirty="0" err="1"/>
              <a:t>Tob</a:t>
            </a:r>
            <a:r>
              <a:rPr lang="en-US" sz="1400" i="1" dirty="0"/>
              <a:t> Control</a:t>
            </a:r>
            <a:r>
              <a:rPr lang="en-US" sz="1400" dirty="0"/>
              <a:t> 2016;25(3):355-9. </a:t>
            </a:r>
            <a:r>
              <a:rPr lang="en-US" sz="1400" dirty="0" err="1"/>
              <a:t>doi</a:t>
            </a:r>
            <a:r>
              <a:rPr lang="en-US" sz="1400" dirty="0"/>
              <a:t>: 10.1136/tobaccocontrol-2014-052207 [published Online First: 2015/06/14]</a:t>
            </a:r>
          </a:p>
          <a:p>
            <a:r>
              <a:rPr lang="en-US" sz="1400" dirty="0" smtClean="0"/>
              <a:t>Preventing </a:t>
            </a:r>
            <a:r>
              <a:rPr lang="en-US" sz="1400" dirty="0"/>
              <a:t>Tobacco Addiction Foundation. Tobacco Twenty-one State by State: List of all Tobacco 21 Cities 2017 [Available from: </a:t>
            </a:r>
            <a:r>
              <a:rPr lang="en-US" sz="1400" dirty="0">
                <a:hlinkClick r:id="rId2"/>
              </a:rPr>
              <a:t>http://tobacco21.org/state-by-state/</a:t>
            </a:r>
            <a:r>
              <a:rPr lang="en-US" sz="1400" dirty="0"/>
              <a:t> accessed March 1 2017.</a:t>
            </a:r>
          </a:p>
          <a:p>
            <a:endParaRPr lang="en-US" sz="1400" dirty="0"/>
          </a:p>
          <a:p>
            <a:endParaRPr lang="en-US" sz="1400" dirty="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24</a:t>
            </a:fld>
            <a:endParaRPr lang="en-US"/>
          </a:p>
        </p:txBody>
      </p:sp>
    </p:spTree>
    <p:extLst>
      <p:ext uri="{BB962C8B-B14F-4D97-AF65-F5344CB8AC3E}">
        <p14:creationId xmlns:p14="http://schemas.microsoft.com/office/powerpoint/2010/main" val="189830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Increasing cigarette taxes</a:t>
            </a:r>
            <a:endParaRPr lang="en-US" dirty="0"/>
          </a:p>
        </p:txBody>
      </p:sp>
      <p:sp>
        <p:nvSpPr>
          <p:cNvPr id="3" name="Content Placeholder 2"/>
          <p:cNvSpPr>
            <a:spLocks noGrp="1"/>
          </p:cNvSpPr>
          <p:nvPr>
            <p:ph idx="1"/>
          </p:nvPr>
        </p:nvSpPr>
        <p:spPr/>
        <p:txBody>
          <a:bodyPr>
            <a:normAutofit/>
          </a:bodyPr>
          <a:lstStyle/>
          <a:p>
            <a:r>
              <a:rPr lang="en-US" sz="2800" dirty="0" smtClean="0"/>
              <a:t>Strongest evidence-base</a:t>
            </a:r>
          </a:p>
          <a:p>
            <a:pPr lvl="1"/>
            <a:r>
              <a:rPr lang="en-US" sz="2000" dirty="0"/>
              <a:t>Individuals at younger ages are more </a:t>
            </a:r>
            <a:r>
              <a:rPr lang="en-US" sz="2000" dirty="0" smtClean="0"/>
              <a:t>price-responsive</a:t>
            </a:r>
          </a:p>
          <a:p>
            <a:r>
              <a:rPr lang="en-US" sz="2800" dirty="0" smtClean="0"/>
              <a:t>Highly effective tobacco control policy</a:t>
            </a:r>
          </a:p>
          <a:p>
            <a:r>
              <a:rPr lang="en-US" sz="2800" dirty="0" smtClean="0"/>
              <a:t>Revenue generating</a:t>
            </a:r>
          </a:p>
          <a:p>
            <a:endParaRPr lang="en-US" sz="2800" dirty="0"/>
          </a:p>
          <a:p>
            <a:endParaRPr lang="en-US" sz="2800" dirty="0" smtClean="0"/>
          </a:p>
          <a:p>
            <a:endParaRPr lang="en-US" sz="2800" dirty="0"/>
          </a:p>
        </p:txBody>
      </p:sp>
      <p:sp>
        <p:nvSpPr>
          <p:cNvPr id="2" name="Slide Number Placeholder 1"/>
          <p:cNvSpPr>
            <a:spLocks noGrp="1"/>
          </p:cNvSpPr>
          <p:nvPr>
            <p:ph type="sldNum" sz="quarter" idx="12"/>
          </p:nvPr>
        </p:nvSpPr>
        <p:spPr/>
        <p:txBody>
          <a:bodyPr/>
          <a:lstStyle/>
          <a:p>
            <a:pPr>
              <a:defRPr/>
            </a:pPr>
            <a:fld id="{12DE6DF0-88D8-A340-AC03-635EA9EF5E16}" type="slidenum">
              <a:rPr lang="en-US" smtClean="0"/>
              <a:pPr>
                <a:defRPr/>
              </a:pPr>
              <a:t>3</a:t>
            </a:fld>
            <a:endParaRPr lang="en-US"/>
          </a:p>
        </p:txBody>
      </p:sp>
      <mc:AlternateContent xmlns:mc="http://schemas.openxmlformats.org/markup-compatibility/2006" xmlns:a14="http://schemas.microsoft.com/office/drawing/2010/main">
        <mc:Choice Requires="a14">
          <p:graphicFrame>
            <p:nvGraphicFramePr>
              <p:cNvPr id="8" name="Content Placeholder 4"/>
              <p:cNvGraphicFramePr>
                <a:graphicFrameLocks/>
              </p:cNvGraphicFramePr>
              <p:nvPr>
                <p:extLst>
                  <p:ext uri="{D42A27DB-BD31-4B8C-83A1-F6EECF244321}">
                    <p14:modId xmlns:p14="http://schemas.microsoft.com/office/powerpoint/2010/main" val="1133177213"/>
                  </p:ext>
                </p:extLst>
              </p:nvPr>
            </p:nvGraphicFramePr>
            <p:xfrm>
              <a:off x="457200" y="3754811"/>
              <a:ext cx="4953000" cy="2371353"/>
            </p:xfrm>
            <a:graphic>
              <a:graphicData uri="http://schemas.openxmlformats.org/drawingml/2006/table">
                <a:tbl>
                  <a:tblPr firstRow="1" firstCol="1" bandRow="1">
                    <a:tableStyleId>{3C2FFA5D-87B4-456A-9821-1D502468CF0F}</a:tableStyleId>
                  </a:tblPr>
                  <a:tblGrid>
                    <a:gridCol w="22860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tblGrid>
                  <a:tr h="408441">
                    <a:tc gridSpan="3">
                      <a:txBody>
                        <a:bodyPr/>
                        <a:lstStyle/>
                        <a:p>
                          <a:pPr marL="0" marR="0" algn="ctr">
                            <a:lnSpc>
                              <a:spcPct val="115000"/>
                            </a:lnSpc>
                            <a:spcBef>
                              <a:spcPts val="600"/>
                            </a:spcBef>
                            <a:spcAft>
                              <a:spcPts val="600"/>
                            </a:spcAft>
                          </a:pPr>
                          <a:r>
                            <a:rPr lang="en-US" sz="1600" dirty="0">
                              <a:effectLst/>
                            </a:rPr>
                            <a:t>User inputs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05958">
                    <a:tc>
                      <a:txBody>
                        <a:bodyPr/>
                        <a:lstStyle/>
                        <a:p>
                          <a:pPr marL="0" marR="0" algn="ctr">
                            <a:lnSpc>
                              <a:spcPct val="115000"/>
                            </a:lnSpc>
                            <a:spcBef>
                              <a:spcPts val="600"/>
                            </a:spcBef>
                            <a:spcAft>
                              <a:spcPts val="600"/>
                            </a:spcAft>
                          </a:pPr>
                          <a:r>
                            <a:rPr lang="en-US" sz="1600" b="1" dirty="0">
                              <a:effectLst/>
                            </a:rPr>
                            <a:t>Baseline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start year</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219200">
                    <a:tc>
                      <a:txBody>
                        <a:bodyPr/>
                        <a:lstStyle/>
                        <a:p>
                          <a:pPr marL="0" marR="0">
                            <a:lnSpc>
                              <a:spcPct val="115000"/>
                            </a:lnSpc>
                            <a:spcBef>
                              <a:spcPts val="600"/>
                            </a:spcBef>
                            <a:spcAft>
                              <a:spcPts val="600"/>
                            </a:spcAft>
                          </a:pPr>
                          <a:r>
                            <a:rPr lang="en-US" sz="1600" b="0" dirty="0">
                              <a:effectLst/>
                            </a:rPr>
                            <a:t>Initial price per pack of </a:t>
                          </a:r>
                          <a:r>
                            <a:rPr lang="en-US" sz="1600" b="0" dirty="0" smtClean="0">
                              <a:effectLst/>
                            </a:rPr>
                            <a:t>cigarettes</a:t>
                          </a:r>
                          <a:r>
                            <a:rPr lang="en-US" sz="1600" b="0" baseline="0" dirty="0" smtClean="0">
                              <a:effectLst/>
                            </a:rPr>
                            <a:t> </a:t>
                          </a:r>
                          <a:r>
                            <a:rPr lang="en-US" sz="1600" b="0" dirty="0" smtClean="0">
                              <a:effectLst/>
                            </a:rPr>
                            <a:t>(</a:t>
                          </a:r>
                          <a14:m>
                            <m:oMath xmlns:m="http://schemas.openxmlformats.org/officeDocument/2006/math">
                              <m:r>
                                <a:rPr lang="en-US" sz="1600" b="0" i="1">
                                  <a:effectLst/>
                                  <a:latin typeface="Cambria Math" panose="02040503050406030204" pitchFamily="18" charset="0"/>
                                </a:rPr>
                                <m:t>𝑖𝑛𝑖𝑡𝑖𝑎𝑙</m:t>
                              </m:r>
                              <m:r>
                                <a:rPr lang="en-US" sz="1600" b="0">
                                  <a:effectLst/>
                                  <a:latin typeface="Cambria Math" panose="02040503050406030204" pitchFamily="18" charset="0"/>
                                </a:rPr>
                                <m:t> </m:t>
                              </m:r>
                              <m:r>
                                <a:rPr lang="en-US" sz="1600" b="0" i="1">
                                  <a:effectLst/>
                                  <a:latin typeface="Cambria Math" panose="02040503050406030204" pitchFamily="18" charset="0"/>
                                </a:rPr>
                                <m:t>𝑝𝑟𝑖𝑐𝑒</m:t>
                              </m:r>
                            </m:oMath>
                          </a14:m>
                          <a:r>
                            <a:rPr lang="en-US" sz="1600" b="0" dirty="0" smtClean="0">
                              <a:effectLst/>
                            </a:rPr>
                            <a:t>):</a:t>
                          </a:r>
                          <a:br>
                            <a:rPr lang="en-US" sz="1600" b="0" dirty="0" smtClean="0">
                              <a:effectLst/>
                            </a:rPr>
                          </a:br>
                          <a:r>
                            <a:rPr lang="en-US" sz="1600" b="0" dirty="0" smtClean="0">
                              <a:effectLst/>
                            </a:rPr>
                            <a:t> </a:t>
                          </a:r>
                          <a:r>
                            <a:rPr lang="en-US" sz="1600" b="0" dirty="0">
                              <a:effectLst/>
                            </a:rPr>
                            <a:t>$4.00 to $10.00</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600"/>
                            </a:spcBef>
                            <a:spcAft>
                              <a:spcPts val="600"/>
                            </a:spcAft>
                          </a:pPr>
                          <a:r>
                            <a:rPr lang="en-US" sz="1600" b="0" dirty="0">
                              <a:effectLst/>
                            </a:rPr>
                            <a:t>Tax increase (</a:t>
                          </a:r>
                          <a14:m>
                            <m:oMath xmlns:m="http://schemas.openxmlformats.org/officeDocument/2006/math">
                              <m:r>
                                <a:rPr lang="en-US" sz="1600" b="0" i="1">
                                  <a:effectLst/>
                                  <a:latin typeface="Cambria Math" panose="02040503050406030204" pitchFamily="18" charset="0"/>
                                </a:rPr>
                                <m:t>𝑡𝑎𝑥</m:t>
                              </m:r>
                            </m:oMath>
                          </a14:m>
                          <a:r>
                            <a:rPr lang="en-US" sz="1600" b="0" dirty="0">
                              <a:effectLst/>
                            </a:rPr>
                            <a:t>): $0.50 to $6.00</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0" dirty="0">
                              <a:effectLst/>
                            </a:rPr>
                            <a:t>2016, </a:t>
                          </a:r>
                          <a:r>
                            <a:rPr lang="en-US" sz="1600" b="0" dirty="0" smtClean="0">
                              <a:effectLst/>
                            </a:rPr>
                            <a:t>2017</a:t>
                          </a:r>
                          <a:r>
                            <a:rPr lang="en-US" sz="1600" b="0" dirty="0">
                              <a:effectLst/>
                            </a:rPr>
                            <a:t>, </a:t>
                          </a:r>
                          <a:r>
                            <a:rPr lang="en-US" sz="1600" b="0" dirty="0" smtClean="0">
                              <a:effectLst/>
                            </a:rPr>
                            <a:t>2018</a:t>
                          </a:r>
                          <a:r>
                            <a:rPr lang="en-US" sz="1600" b="0" dirty="0">
                              <a:effectLst/>
                            </a:rPr>
                            <a:t>, </a:t>
                          </a:r>
                          <a:r>
                            <a:rPr lang="en-US" sz="1600" b="0" dirty="0" smtClean="0">
                              <a:effectLst/>
                            </a:rPr>
                            <a:t>2019</a:t>
                          </a:r>
                          <a:r>
                            <a:rPr lang="en-US" sz="1600" b="0" dirty="0">
                              <a:effectLst/>
                            </a:rPr>
                            <a:t>, </a:t>
                          </a:r>
                          <a:r>
                            <a:rPr lang="en-US" sz="1600" b="0" dirty="0" smtClean="0">
                              <a:effectLst/>
                            </a:rPr>
                            <a:t>2020</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mc:Choice>
        <mc:Fallback xmlns="">
          <p:graphicFrame>
            <p:nvGraphicFramePr>
              <p:cNvPr id="8" name="Content Placeholder 4"/>
              <p:cNvGraphicFramePr>
                <a:graphicFrameLocks/>
              </p:cNvGraphicFramePr>
              <p:nvPr>
                <p:extLst>
                  <p:ext uri="{D42A27DB-BD31-4B8C-83A1-F6EECF244321}">
                    <p14:modId xmlns:p14="http://schemas.microsoft.com/office/powerpoint/2010/main" val="1133177213"/>
                  </p:ext>
                </p:extLst>
              </p:nvPr>
            </p:nvGraphicFramePr>
            <p:xfrm>
              <a:off x="457200" y="3754811"/>
              <a:ext cx="4953000" cy="2371353"/>
            </p:xfrm>
            <a:graphic>
              <a:graphicData uri="http://schemas.openxmlformats.org/drawingml/2006/table">
                <a:tbl>
                  <a:tblPr firstRow="1" firstCol="1" bandRow="1">
                    <a:tableStyleId>{3C2FFA5D-87B4-456A-9821-1D502468CF0F}</a:tableStyleId>
                  </a:tblPr>
                  <a:tblGrid>
                    <a:gridCol w="2286000"/>
                    <a:gridCol w="1676400"/>
                    <a:gridCol w="990600"/>
                  </a:tblGrid>
                  <a:tr h="408441">
                    <a:tc gridSpan="3">
                      <a:txBody>
                        <a:bodyPr/>
                        <a:lstStyle/>
                        <a:p>
                          <a:pPr marL="0" marR="0" algn="ctr">
                            <a:lnSpc>
                              <a:spcPct val="115000"/>
                            </a:lnSpc>
                            <a:spcBef>
                              <a:spcPts val="600"/>
                            </a:spcBef>
                            <a:spcAft>
                              <a:spcPts val="600"/>
                            </a:spcAft>
                          </a:pPr>
                          <a:r>
                            <a:rPr lang="en-US" sz="1600" dirty="0">
                              <a:effectLst/>
                            </a:rPr>
                            <a:t>User inputs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560832">
                    <a:tc>
                      <a:txBody>
                        <a:bodyPr/>
                        <a:lstStyle/>
                        <a:p>
                          <a:pPr marL="0" marR="0" algn="ctr">
                            <a:lnSpc>
                              <a:spcPct val="115000"/>
                            </a:lnSpc>
                            <a:spcBef>
                              <a:spcPts val="600"/>
                            </a:spcBef>
                            <a:spcAft>
                              <a:spcPts val="600"/>
                            </a:spcAft>
                          </a:pPr>
                          <a:r>
                            <a:rPr lang="en-US" sz="1600" b="1" dirty="0">
                              <a:effectLst/>
                            </a:rPr>
                            <a:t>Baseline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start year</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402080">
                    <a:tc>
                      <a:txBody>
                        <a:bodyPr/>
                        <a:lstStyle/>
                        <a:p>
                          <a:endParaRPr lang="en-US"/>
                        </a:p>
                      </a:txBody>
                      <a:tcPr marL="68580" marR="68580" marT="0" marB="0" anchor="ctr">
                        <a:blipFill rotWithShape="0">
                          <a:blip r:embed="rId3"/>
                          <a:stretch>
                            <a:fillRect l="-2133" t="-70563" r="-119200" b="-7792"/>
                          </a:stretch>
                        </a:blipFill>
                      </a:tcPr>
                    </a:tc>
                    <a:tc>
                      <a:txBody>
                        <a:bodyPr/>
                        <a:lstStyle/>
                        <a:p>
                          <a:endParaRPr lang="en-US"/>
                        </a:p>
                      </a:txBody>
                      <a:tcPr marL="68580" marR="68580" marT="0" marB="0" anchor="ctr">
                        <a:blipFill rotWithShape="0">
                          <a:blip r:embed="rId3"/>
                          <a:stretch>
                            <a:fillRect l="-139273" t="-70563" r="-62545" b="-7792"/>
                          </a:stretch>
                        </a:blipFill>
                      </a:tcPr>
                    </a:tc>
                    <a:tc>
                      <a:txBody>
                        <a:bodyPr/>
                        <a:lstStyle/>
                        <a:p>
                          <a:pPr marL="0" marR="0" algn="ctr">
                            <a:lnSpc>
                              <a:spcPct val="115000"/>
                            </a:lnSpc>
                            <a:spcBef>
                              <a:spcPts val="600"/>
                            </a:spcBef>
                            <a:spcAft>
                              <a:spcPts val="600"/>
                            </a:spcAft>
                          </a:pPr>
                          <a:r>
                            <a:rPr lang="en-US" sz="1600" b="0" dirty="0">
                              <a:effectLst/>
                            </a:rPr>
                            <a:t>2016, </a:t>
                          </a:r>
                          <a:r>
                            <a:rPr lang="en-US" sz="1600" b="0" dirty="0" smtClean="0">
                              <a:effectLst/>
                            </a:rPr>
                            <a:t>2017</a:t>
                          </a:r>
                          <a:r>
                            <a:rPr lang="en-US" sz="1600" b="0" dirty="0">
                              <a:effectLst/>
                            </a:rPr>
                            <a:t>, </a:t>
                          </a:r>
                          <a:r>
                            <a:rPr lang="en-US" sz="1600" b="0" dirty="0" smtClean="0">
                              <a:effectLst/>
                            </a:rPr>
                            <a:t>2018</a:t>
                          </a:r>
                          <a:r>
                            <a:rPr lang="en-US" sz="1600" b="0" dirty="0">
                              <a:effectLst/>
                            </a:rPr>
                            <a:t>, </a:t>
                          </a:r>
                          <a:r>
                            <a:rPr lang="en-US" sz="1600" b="0" dirty="0" smtClean="0">
                              <a:effectLst/>
                            </a:rPr>
                            <a:t>2019</a:t>
                          </a:r>
                          <a:r>
                            <a:rPr lang="en-US" sz="1600" b="0" dirty="0">
                              <a:effectLst/>
                            </a:rPr>
                            <a:t>, </a:t>
                          </a:r>
                          <a:r>
                            <a:rPr lang="en-US" sz="1600" b="0" dirty="0" smtClean="0">
                              <a:effectLst/>
                            </a:rPr>
                            <a:t>2020</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
        <p:nvSpPr>
          <p:cNvPr id="11" name="Down Arrow 10"/>
          <p:cNvSpPr/>
          <p:nvPr/>
        </p:nvSpPr>
        <p:spPr>
          <a:xfrm rot="16200000">
            <a:off x="5685834" y="4873989"/>
            <a:ext cx="419100" cy="586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36006" y="4926902"/>
            <a:ext cx="2398285" cy="461665"/>
          </a:xfrm>
          <a:prstGeom prst="rect">
            <a:avLst/>
          </a:prstGeom>
        </p:spPr>
        <p:txBody>
          <a:bodyPr wrap="none">
            <a:spAutoFit/>
          </a:bodyPr>
          <a:lstStyle/>
          <a:p>
            <a:r>
              <a:rPr lang="en-US" sz="2400" b="1" dirty="0">
                <a:solidFill>
                  <a:schemeClr val="accent1"/>
                </a:solidFill>
                <a:effectLst>
                  <a:outerShdw blurRad="38100" dist="38100" dir="2700000" algn="tl">
                    <a:srgbClr val="000000">
                      <a:alpha val="43137"/>
                    </a:srgbClr>
                  </a:outerShdw>
                </a:effectLst>
              </a:rPr>
              <a:t>% change in price</a:t>
            </a:r>
          </a:p>
        </p:txBody>
      </p:sp>
      <p:pic>
        <p:nvPicPr>
          <p:cNvPr id="14" name="Picture 8" descr="Image result for cigarette taxes"/>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898050"/>
            <a:ext cx="2675941" cy="157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92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020762"/>
          </a:xfrm>
        </p:spPr>
        <p:txBody>
          <a:bodyPr/>
          <a:lstStyle/>
          <a:p>
            <a:r>
              <a:rPr lang="en-US" dirty="0" smtClean="0"/>
              <a:t>Estimates</a:t>
            </a:r>
            <a:endParaRPr lang="en-US" dirty="0"/>
          </a:p>
        </p:txBody>
      </p:sp>
      <p:sp>
        <p:nvSpPr>
          <p:cNvPr id="4" name="Slide Number Placeholder 3"/>
          <p:cNvSpPr>
            <a:spLocks noGrp="1"/>
          </p:cNvSpPr>
          <p:nvPr>
            <p:ph type="sldNum" sz="quarter" idx="10"/>
          </p:nvPr>
        </p:nvSpPr>
        <p:spPr/>
        <p:txBody>
          <a:bodyPr/>
          <a:lstStyle/>
          <a:p>
            <a:pPr>
              <a:defRPr/>
            </a:pPr>
            <a:fld id="{12DE6DF0-88D8-A340-AC03-635EA9EF5E16}" type="slidenum">
              <a:rPr lang="en-US" smtClean="0"/>
              <a:pPr>
                <a:defRPr/>
              </a:pPr>
              <a:t>4</a:t>
            </a:fld>
            <a:endParaRPr lang="en-US"/>
          </a:p>
        </p:txBody>
      </p:sp>
      <p:sp>
        <p:nvSpPr>
          <p:cNvPr id="7" name="Content Placeholder 6"/>
          <p:cNvSpPr>
            <a:spLocks noGrp="1"/>
          </p:cNvSpPr>
          <p:nvPr>
            <p:ph idx="11"/>
          </p:nvPr>
        </p:nvSpPr>
        <p:spPr/>
        <p:txBody>
          <a:bodyPr>
            <a:normAutofit fontScale="92500" lnSpcReduction="20000"/>
          </a:bodyPr>
          <a:lstStyle/>
          <a:p>
            <a:r>
              <a:rPr lang="en-US" sz="2400" dirty="0"/>
              <a:t>Tax is passed on directly to consumers </a:t>
            </a:r>
          </a:p>
          <a:p>
            <a:r>
              <a:rPr lang="en-US" sz="2400" dirty="0"/>
              <a:t>Homogeneous price elasticity across price ranges</a:t>
            </a:r>
          </a:p>
          <a:p>
            <a:r>
              <a:rPr lang="en-US" sz="2400" dirty="0"/>
              <a:t>Initiation effects are constant going forward</a:t>
            </a:r>
          </a:p>
          <a:p>
            <a:r>
              <a:rPr lang="en-US" sz="2400" dirty="0"/>
              <a:t>Cessation effects decay over </a:t>
            </a:r>
            <a:r>
              <a:rPr lang="en-US" sz="2400" dirty="0" smtClean="0"/>
              <a:t>time</a:t>
            </a:r>
          </a:p>
          <a:p>
            <a:r>
              <a:rPr lang="en-US" sz="2400" dirty="0" smtClean="0"/>
              <a:t>Model does not account for tax avoidance or evasion near state borders</a:t>
            </a:r>
          </a:p>
          <a:p>
            <a:r>
              <a:rPr lang="en-US" sz="2400" dirty="0" smtClean="0"/>
              <a:t>Effect of </a:t>
            </a:r>
            <a:r>
              <a:rPr lang="en-US" sz="2400" dirty="0"/>
              <a:t>the tax increase does not erode with inflation</a:t>
            </a:r>
          </a:p>
          <a:p>
            <a:pPr marL="0" indent="0">
              <a:buNone/>
            </a:pPr>
            <a:endParaRPr lang="en-US" sz="2400" dirty="0"/>
          </a:p>
        </p:txBody>
      </p:sp>
      <p:sp>
        <p:nvSpPr>
          <p:cNvPr id="5" name="TextBox 4"/>
          <p:cNvSpPr txBox="1"/>
          <p:nvPr/>
        </p:nvSpPr>
        <p:spPr>
          <a:xfrm>
            <a:off x="11430" y="0"/>
            <a:ext cx="1792798" cy="369332"/>
          </a:xfrm>
          <a:prstGeom prst="rect">
            <a:avLst/>
          </a:prstGeom>
          <a:noFill/>
        </p:spPr>
        <p:txBody>
          <a:bodyPr wrap="none" rtlCol="0">
            <a:spAutoFit/>
          </a:bodyPr>
          <a:lstStyle/>
          <a:p>
            <a:r>
              <a:rPr lang="en-US" dirty="0"/>
              <a:t>1</a:t>
            </a:r>
            <a:r>
              <a:rPr lang="en-US" dirty="0" smtClean="0"/>
              <a:t>. Cigarette taxes</a:t>
            </a:r>
            <a:endParaRPr lang="en-US" dirty="0"/>
          </a:p>
        </p:txBody>
      </p:sp>
      <p:sp>
        <p:nvSpPr>
          <p:cNvPr id="9" name="Title 1"/>
          <p:cNvSpPr txBox="1">
            <a:spLocks/>
          </p:cNvSpPr>
          <p:nvPr/>
        </p:nvSpPr>
        <p:spPr>
          <a:xfrm>
            <a:off x="4648200" y="274638"/>
            <a:ext cx="38862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74C"/>
                </a:solidFill>
                <a:latin typeface="Myriad Pro Light" pitchFamily="34" charset="0"/>
                <a:ea typeface="+mj-ea"/>
                <a:cs typeface="+mj-cs"/>
              </a:defRPr>
            </a:lvl1pPr>
          </a:lstStyle>
          <a:p>
            <a:r>
              <a:rPr lang="en-US" dirty="0" smtClean="0"/>
              <a:t>Assumptions</a:t>
            </a:r>
            <a:endParaRPr lang="en-US" dirty="0"/>
          </a:p>
        </p:txBody>
      </p:sp>
      <p:grpSp>
        <p:nvGrpSpPr>
          <p:cNvPr id="10" name="Group 9"/>
          <p:cNvGrpSpPr/>
          <p:nvPr/>
        </p:nvGrpSpPr>
        <p:grpSpPr>
          <a:xfrm>
            <a:off x="609600" y="1672150"/>
            <a:ext cx="3429000" cy="2567411"/>
            <a:chOff x="-3661775" y="2363161"/>
            <a:chExt cx="3332545" cy="1655128"/>
          </a:xfrm>
        </p:grpSpPr>
        <p:graphicFrame>
          <p:nvGraphicFramePr>
            <p:cNvPr id="11" name="Content Placeholder 5"/>
            <p:cNvGraphicFramePr>
              <a:graphicFrameLocks/>
            </p:cNvGraphicFramePr>
            <p:nvPr>
              <p:extLst>
                <p:ext uri="{D42A27DB-BD31-4B8C-83A1-F6EECF244321}">
                  <p14:modId xmlns:p14="http://schemas.microsoft.com/office/powerpoint/2010/main" val="4292567900"/>
                </p:ext>
              </p:extLst>
            </p:nvPr>
          </p:nvGraphicFramePr>
          <p:xfrm>
            <a:off x="-3585574" y="2743201"/>
            <a:ext cx="3164746" cy="1275088"/>
          </p:xfrm>
          <a:graphic>
            <a:graphicData uri="http://schemas.openxmlformats.org/drawingml/2006/table">
              <a:tbl>
                <a:tblPr firstRow="1" bandRow="1">
                  <a:tableStyleId>{21E4AEA4-8DFA-4A89-87EB-49C32662AFE0}</a:tableStyleId>
                </a:tblPr>
                <a:tblGrid>
                  <a:gridCol w="1085448">
                    <a:extLst>
                      <a:ext uri="{9D8B030D-6E8A-4147-A177-3AD203B41FA5}">
                        <a16:colId xmlns:a16="http://schemas.microsoft.com/office/drawing/2014/main" xmlns="" val="20000"/>
                      </a:ext>
                    </a:extLst>
                  </a:gridCol>
                  <a:gridCol w="1085448">
                    <a:extLst>
                      <a:ext uri="{9D8B030D-6E8A-4147-A177-3AD203B41FA5}">
                        <a16:colId xmlns:a16="http://schemas.microsoft.com/office/drawing/2014/main" xmlns="" val="20001"/>
                      </a:ext>
                    </a:extLst>
                  </a:gridCol>
                  <a:gridCol w="1085448">
                    <a:extLst>
                      <a:ext uri="{9D8B030D-6E8A-4147-A177-3AD203B41FA5}">
                        <a16:colId xmlns:a16="http://schemas.microsoft.com/office/drawing/2014/main" xmlns="" val="20002"/>
                      </a:ext>
                    </a:extLst>
                  </a:gridCol>
                </a:tblGrid>
                <a:tr h="439544">
                  <a:tc>
                    <a:txBody>
                      <a:bodyPr/>
                      <a:lstStyle/>
                      <a:p>
                        <a:pPr marL="0" marR="0" algn="ctr">
                          <a:lnSpc>
                            <a:spcPct val="115000"/>
                          </a:lnSpc>
                          <a:spcBef>
                            <a:spcPts val="0"/>
                          </a:spcBef>
                          <a:spcAft>
                            <a:spcPts val="0"/>
                          </a:spcAft>
                        </a:pPr>
                        <a:r>
                          <a:rPr lang="en-US" sz="1400" dirty="0">
                            <a:effectLst/>
                          </a:rPr>
                          <a:t>Age group</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Cessation </a:t>
                        </a:r>
                        <a:r>
                          <a:rPr lang="en-US" sz="1400" dirty="0" smtClean="0">
                            <a:effectLst/>
                          </a:rPr>
                          <a:t>elasticity*</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Initiation </a:t>
                        </a:r>
                        <a:r>
                          <a:rPr lang="en-US" sz="1400" dirty="0" smtClean="0">
                            <a:effectLst/>
                          </a:rPr>
                          <a:t>elasticity*</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97434">
                  <a:tc>
                    <a:txBody>
                      <a:bodyPr/>
                      <a:lstStyle/>
                      <a:p>
                        <a:pPr marL="0" marR="0" algn="ctr">
                          <a:lnSpc>
                            <a:spcPct val="115000"/>
                          </a:lnSpc>
                          <a:spcBef>
                            <a:spcPts val="0"/>
                          </a:spcBef>
                          <a:spcAft>
                            <a:spcPts val="0"/>
                          </a:spcAft>
                        </a:pPr>
                        <a:r>
                          <a:rPr lang="en-US" sz="1400">
                            <a:effectLst/>
                          </a:rPr>
                          <a:t>Ages 10-17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effectLst/>
                          </a:rPr>
                          <a:t>2.00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97434">
                  <a:tc>
                    <a:txBody>
                      <a:bodyPr/>
                      <a:lstStyle/>
                      <a:p>
                        <a:pPr marL="0" marR="0" algn="ctr">
                          <a:lnSpc>
                            <a:spcPct val="115000"/>
                          </a:lnSpc>
                          <a:spcBef>
                            <a:spcPts val="0"/>
                          </a:spcBef>
                          <a:spcAft>
                            <a:spcPts val="0"/>
                          </a:spcAft>
                        </a:pPr>
                        <a:r>
                          <a:rPr lang="en-US" sz="1400">
                            <a:effectLst/>
                          </a:rPr>
                          <a:t>Ages 18-24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-0.3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97434">
                  <a:tc>
                    <a:txBody>
                      <a:bodyPr/>
                      <a:lstStyle/>
                      <a:p>
                        <a:pPr marL="0" marR="0" algn="ctr">
                          <a:lnSpc>
                            <a:spcPct val="115000"/>
                          </a:lnSpc>
                          <a:spcBef>
                            <a:spcPts val="0"/>
                          </a:spcBef>
                          <a:spcAft>
                            <a:spcPts val="0"/>
                          </a:spcAft>
                        </a:pPr>
                        <a:r>
                          <a:rPr lang="en-US" sz="1400">
                            <a:effectLst/>
                          </a:rPr>
                          <a:t>Ages 25-34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-0.2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34">
                  <a:tc>
                    <a:txBody>
                      <a:bodyPr/>
                      <a:lstStyle/>
                      <a:p>
                        <a:pPr marL="0" marR="0" algn="ctr">
                          <a:lnSpc>
                            <a:spcPct val="115000"/>
                          </a:lnSpc>
                          <a:spcBef>
                            <a:spcPts val="0"/>
                          </a:spcBef>
                          <a:spcAft>
                            <a:spcPts val="0"/>
                          </a:spcAft>
                        </a:pPr>
                        <a:r>
                          <a:rPr lang="en-US" sz="1400">
                            <a:effectLst/>
                          </a:rPr>
                          <a:t>Ages 35-64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97434">
                  <a:tc>
                    <a:txBody>
                      <a:bodyPr/>
                      <a:lstStyle/>
                      <a:p>
                        <a:pPr marL="0" marR="0" algn="ctr">
                          <a:lnSpc>
                            <a:spcPct val="115000"/>
                          </a:lnSpc>
                          <a:spcBef>
                            <a:spcPts val="0"/>
                          </a:spcBef>
                          <a:spcAft>
                            <a:spcPts val="0"/>
                          </a:spcAft>
                        </a:pPr>
                        <a:r>
                          <a:rPr lang="en-US" sz="1400">
                            <a:effectLst/>
                          </a:rPr>
                          <a:t>Ages 65+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12" name="Rectangle 1"/>
            <p:cNvSpPr>
              <a:spLocks noChangeArrowheads="1"/>
            </p:cNvSpPr>
            <p:nvPr/>
          </p:nvSpPr>
          <p:spPr bwMode="auto">
            <a:xfrm>
              <a:off x="-3661775" y="2363161"/>
              <a:ext cx="33325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Price elasticities by age group</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pSp>
      <p:sp>
        <p:nvSpPr>
          <p:cNvPr id="3" name="TextBox 2"/>
          <p:cNvSpPr txBox="1"/>
          <p:nvPr/>
        </p:nvSpPr>
        <p:spPr>
          <a:xfrm>
            <a:off x="381000" y="4466272"/>
            <a:ext cx="3962400" cy="1077218"/>
          </a:xfrm>
          <a:prstGeom prst="rect">
            <a:avLst/>
          </a:prstGeom>
          <a:noFill/>
        </p:spPr>
        <p:txBody>
          <a:bodyPr wrap="square" rtlCol="0">
            <a:spAutoFit/>
          </a:bodyPr>
          <a:lstStyle/>
          <a:p>
            <a:r>
              <a:rPr lang="en-US" sz="1600" dirty="0" smtClean="0"/>
              <a:t>*due to the smaller number of studies examining initiation </a:t>
            </a:r>
            <a:r>
              <a:rPr lang="en-US" sz="1600" dirty="0"/>
              <a:t>and cessation </a:t>
            </a:r>
            <a:r>
              <a:rPr lang="en-US" sz="1600" dirty="0" smtClean="0"/>
              <a:t>elasticities, these elasticities were developed to conform to and match prevalence elasticities</a:t>
            </a:r>
            <a:endParaRPr lang="en-US" sz="1600" dirty="0"/>
          </a:p>
        </p:txBody>
      </p:sp>
    </p:spTree>
    <p:extLst>
      <p:ext uri="{BB962C8B-B14F-4D97-AF65-F5344CB8AC3E}">
        <p14:creationId xmlns:p14="http://schemas.microsoft.com/office/powerpoint/2010/main" val="32727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Policy effects</a:t>
            </a:r>
            <a:endParaRPr lang="en-US" dirty="0"/>
          </a:p>
        </p:txBody>
      </p:sp>
      <p:sp>
        <p:nvSpPr>
          <p:cNvPr id="4" name="Slide Number Placeholder 3"/>
          <p:cNvSpPr>
            <a:spLocks noGrp="1"/>
          </p:cNvSpPr>
          <p:nvPr>
            <p:ph type="sldNum" sz="quarter" idx="10"/>
          </p:nvPr>
        </p:nvSpPr>
        <p:spPr/>
        <p:txBody>
          <a:bodyPr/>
          <a:lstStyle/>
          <a:p>
            <a:pPr>
              <a:defRPr/>
            </a:pPr>
            <a:fld id="{12DE6DF0-88D8-A340-AC03-635EA9EF5E16}" type="slidenum">
              <a:rPr lang="en-US" smtClean="0"/>
              <a:pPr>
                <a:defRPr/>
              </a:pPr>
              <a:t>5</a:t>
            </a:fld>
            <a:endParaRPr lang="en-US"/>
          </a:p>
        </p:txBody>
      </p:sp>
      <mc:AlternateContent xmlns:mc="http://schemas.openxmlformats.org/markup-compatibility/2006" xmlns:a14="http://schemas.microsoft.com/office/drawing/2010/main">
        <mc:Choice Requires="a14">
          <p:sp>
            <p:nvSpPr>
              <p:cNvPr id="12" name="Content Placeholder 2"/>
              <p:cNvSpPr txBox="1">
                <a:spLocks/>
              </p:cNvSpPr>
              <p:nvPr/>
            </p:nvSpPr>
            <p:spPr>
              <a:xfrm>
                <a:off x="533400" y="1739377"/>
                <a:ext cx="8330764" cy="20538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sSub>
                        <m:sSubPr>
                          <m:ctrlPr>
                            <a:rPr lang="en-US" sz="2000" b="1" i="1" smtClean="0">
                              <a:latin typeface="Cambria Math" panose="02040503050406030204" pitchFamily="18" charset="0"/>
                              <a:ea typeface="Calibri" panose="020F0502020204030204" pitchFamily="34" charset="0"/>
                              <a:cs typeface="Arial" panose="020B0604020202020204" pitchFamily="34" charset="0"/>
                            </a:rPr>
                          </m:ctrlPr>
                        </m:sSubPr>
                        <m:e>
                          <m:r>
                            <a:rPr lang="en-US" sz="2000" b="1" i="1">
                              <a:latin typeface="Cambria Math" panose="02040503050406030204" pitchFamily="18" charset="0"/>
                              <a:ea typeface="Calibri" panose="020F0502020204030204" pitchFamily="34" charset="0"/>
                              <a:cs typeface="Arial" panose="020B0604020202020204" pitchFamily="34" charset="0"/>
                            </a:rPr>
                            <m:t>𝑰𝒏𝒊𝒕</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𝒎𝒐𝒅𝒊𝒇𝒊𝒆𝒓</m:t>
                          </m:r>
                        </m:e>
                        <m:sub>
                          <m:r>
                            <a:rPr lang="en-US" sz="2000" b="1" i="1">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𝒏</m:t>
                          </m:r>
                        </m:sub>
                      </m:sSub>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a:latin typeface="Cambria Math" panose="02040503050406030204" pitchFamily="18" charset="0"/>
                          <a:ea typeface="Calibri" panose="020F0502020204030204" pitchFamily="34" charset="0"/>
                          <a:cs typeface="Arial" panose="020B0604020202020204" pitchFamily="34" charset="0"/>
                        </a:rPr>
                        <m:t>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𝑰𝒏𝒊𝒕</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 </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𝒆𝒇𝒇𝒆𝒄𝒕</m:t>
                      </m:r>
                    </m:oMath>
                  </m:oMathPara>
                </a14:m>
                <a:endParaRPr lang="en-US" sz="2000" b="1" dirty="0" smtClean="0">
                  <a:solidFill>
                    <a:schemeClr val="accent2"/>
                  </a:solidFill>
                </a:endParaRPr>
              </a:p>
              <a:p>
                <a:pPr marL="0" indent="0">
                  <a:buNone/>
                </a:pPr>
                <a:endParaRPr lang="en-US" sz="2000" b="1" dirty="0" smtClean="0"/>
              </a:p>
              <a:p>
                <a:pPr marL="0" indent="0">
                  <a:buNone/>
                </a:pPr>
                <a:endParaRPr lang="en-US" sz="2000" b="1" dirty="0" smtClean="0"/>
              </a:p>
              <a:p>
                <a:pPr marL="0" indent="0">
                  <a:buNone/>
                </a:pPr>
                <a:endParaRPr lang="en-US" sz="2000" b="1" dirty="0"/>
              </a:p>
              <a:p>
                <a:pPr marL="0" indent="0">
                  <a:buNone/>
                </a:pPr>
                <a14:m>
                  <m:oMathPara xmlns:m="http://schemas.openxmlformats.org/officeDocument/2006/math">
                    <m:oMathParaPr>
                      <m:jc m:val="left"/>
                    </m:oMathParaPr>
                    <m:oMath xmlns:m="http://schemas.openxmlformats.org/officeDocument/2006/math">
                      <m:sSub>
                        <m:sSubPr>
                          <m:ctrlPr>
                            <a:rPr lang="en-US" sz="2000" b="1" i="1">
                              <a:latin typeface="Cambria Math" panose="02040503050406030204" pitchFamily="18" charset="0"/>
                              <a:ea typeface="Calibri" panose="020F0502020204030204" pitchFamily="34" charset="0"/>
                              <a:cs typeface="Arial" panose="020B0604020202020204" pitchFamily="34" charset="0"/>
                            </a:rPr>
                          </m:ctrlPr>
                        </m:sSubPr>
                        <m:e>
                          <m:r>
                            <a:rPr lang="en-US" sz="2000" b="1" i="1">
                              <a:latin typeface="Cambria Math" panose="02040503050406030204" pitchFamily="18" charset="0"/>
                              <a:ea typeface="Calibri" panose="020F0502020204030204" pitchFamily="34" charset="0"/>
                              <a:cs typeface="Arial" panose="020B0604020202020204" pitchFamily="34" charset="0"/>
                            </a:rPr>
                            <m:t>𝑪𝒆𝒔𝒔</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𝒎𝒐𝒅𝒊𝒇𝒊𝒆𝒓</m:t>
                          </m:r>
                        </m:e>
                        <m:sub>
                          <m:r>
                            <a:rPr lang="en-US" sz="2000" b="1" i="1">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𝒏</m:t>
                          </m:r>
                        </m:sub>
                      </m:sSub>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𝑪𝒆𝒔𝒔</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 </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𝒆𝒇𝒇𝒆𝒄𝒕</m:t>
                      </m:r>
                      <m:r>
                        <a:rPr lang="en-US" sz="2000" b="1" i="1">
                          <a:latin typeface="Cambria Math" panose="02040503050406030204" pitchFamily="18" charset="0"/>
                          <a:ea typeface="Calibri" panose="020F0502020204030204" pitchFamily="34" charset="0"/>
                          <a:cs typeface="Arial" panose="020B0604020202020204" pitchFamily="34" charset="0"/>
                        </a:rPr>
                        <m:t>×</m:t>
                      </m:r>
                      <m:sSup>
                        <m:sSupPr>
                          <m:ctrlPr>
                            <a:rPr lang="en-US" sz="2000" b="1" i="1">
                              <a:latin typeface="Cambria Math" panose="02040503050406030204" pitchFamily="18" charset="0"/>
                              <a:ea typeface="Calibri" panose="020F0502020204030204" pitchFamily="34" charset="0"/>
                              <a:cs typeface="Arial" panose="020B0604020202020204" pitchFamily="34" charset="0"/>
                            </a:rPr>
                          </m:ctrlPr>
                        </m:sSupPr>
                        <m:e>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a:latin typeface="Cambria Math" panose="02040503050406030204" pitchFamily="18" charset="0"/>
                              <a:ea typeface="Calibri" panose="020F0502020204030204" pitchFamily="34" charset="0"/>
                              <a:cs typeface="Arial" panose="020B0604020202020204" pitchFamily="34" charset="0"/>
                            </a:rPr>
                            <m:t>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5"/>
                              </a:solidFill>
                              <a:latin typeface="Cambria Math" panose="02040503050406030204" pitchFamily="18" charset="0"/>
                              <a:ea typeface="Calibri" panose="020F0502020204030204" pitchFamily="34" charset="0"/>
                              <a:cs typeface="Arial" panose="020B0604020202020204" pitchFamily="34" charset="0"/>
                            </a:rPr>
                            <m:t>𝒅</m:t>
                          </m:r>
                          <m:r>
                            <a:rPr lang="en-US" sz="2000" b="1" i="1">
                              <a:latin typeface="Cambria Math" panose="02040503050406030204" pitchFamily="18" charset="0"/>
                              <a:ea typeface="Calibri" panose="020F0502020204030204" pitchFamily="34" charset="0"/>
                              <a:cs typeface="Arial" panose="020B0604020202020204" pitchFamily="34" charset="0"/>
                            </a:rPr>
                            <m:t>)</m:t>
                          </m:r>
                        </m:e>
                        <m:sup>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𝒑𝒐𝒍𝒊𝒄𝒚</m:t>
                          </m:r>
                          <m:r>
                            <a:rPr lang="en-US" sz="2000" b="1" i="1" smtClean="0">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r>
                            <a:rPr lang="en-US" sz="2000" b="1" i="1" smtClean="0">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m:t>
                          </m:r>
                        </m:sup>
                      </m:sSup>
                    </m:oMath>
                  </m:oMathPara>
                </a14:m>
                <a:endParaRPr lang="en-US" sz="2000" b="1"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533400" y="1739377"/>
                <a:ext cx="8330764" cy="205389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120518" y="2448901"/>
                <a:ext cx="406476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Arial" panose="020B0604020202020204" pitchFamily="34" charset="0"/>
                        </a:rPr>
                        <m:t>(</m:t>
                      </m:r>
                      <m:r>
                        <a:rPr lang="en-US" b="1" i="1" smtClean="0">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Times New Roman" panose="02020603050405020304" pitchFamily="18" charset="0"/>
                        </a:rPr>
                        <m:t>% </m:t>
                      </m:r>
                      <m:r>
                        <a:rPr lang="en-US" b="1" i="1">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𝒄𝒉𝒂𝒏𝒈𝒆</m:t>
                      </m:r>
                      <m:r>
                        <a:rPr lang="en-US" b="1" i="1">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Times New Roman" panose="02020603050405020304" pitchFamily="18" charset="0"/>
                        </a:rPr>
                        <m:t> </m:t>
                      </m:r>
                      <m:r>
                        <a:rPr lang="en-US" b="1" i="1">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𝒊𝒏</m:t>
                      </m:r>
                      <m:r>
                        <a:rPr lang="en-US" b="1" i="1">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Times New Roman" panose="02020603050405020304" pitchFamily="18" charset="0"/>
                        </a:rPr>
                        <m:t> </m:t>
                      </m:r>
                      <m:r>
                        <a:rPr lang="en-US" b="1" i="1">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𝒑𝒓𝒊𝒄𝒆</m:t>
                      </m:r>
                      <m:r>
                        <a:rPr lang="en-US" b="1" i="1">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Cambria Math" panose="02040503050406030204" pitchFamily="18" charset="0"/>
                        </a:rPr>
                        <m:t>𝑒𝑙𝑎𝑠𝑡𝑖𝑐𝑖𝑡𝑦</m:t>
                      </m:r>
                      <m:r>
                        <a:rPr lang="en-US" i="1">
                          <a:latin typeface="Cambria Math" panose="02040503050406030204" pitchFamily="18" charset="0"/>
                          <a:ea typeface="Calibri" panose="020F0502020204030204" pitchFamily="34" charset="0"/>
                          <a:cs typeface="Cambria Math" panose="02040503050406030204" pitchFamily="18" charset="0"/>
                        </a:rPr>
                        <m:t>)</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120518" y="2448901"/>
                <a:ext cx="4064764" cy="369332"/>
              </a:xfrm>
              <a:prstGeom prst="rect">
                <a:avLst/>
              </a:prstGeom>
              <a:blipFill rotWithShape="0">
                <a:blip r:embed="rId4"/>
                <a:stretch>
                  <a:fillRect b="-17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656080" y="4115008"/>
                <a:ext cx="3794245" cy="599716"/>
              </a:xfrm>
              <a:prstGeom prst="rect">
                <a:avLst/>
              </a:prstGeom>
            </p:spPr>
            <p:style>
              <a:lnRef idx="2">
                <a:schemeClr val="accent5"/>
              </a:lnRef>
              <a:fillRef idx="1">
                <a:schemeClr val="lt1"/>
              </a:fillRef>
              <a:effectRef idx="0">
                <a:schemeClr val="accent5"/>
              </a:effectRef>
              <a:fontRef idx="minor">
                <a:schemeClr val="dk1"/>
              </a:fontRef>
            </p:style>
            <p:txBody>
              <a:bodyPr wrap="none" anchor="ctr">
                <a:spAutoFit/>
              </a:bodyPr>
              <a:lstStyle/>
              <a:p>
                <a:pPr marL="457200" marR="0" algn="ctr">
                  <a:lnSpc>
                    <a:spcPct val="115000"/>
                  </a:lnSpc>
                  <a:spcBef>
                    <a:spcPts val="0"/>
                  </a:spcBef>
                  <a:spcAft>
                    <a:spcPts val="1000"/>
                  </a:spcAft>
                </a:pPr>
                <a14:m>
                  <m:oMath xmlns:m="http://schemas.openxmlformats.org/officeDocument/2006/math">
                    <m:r>
                      <a:rPr lang="en-US" i="1" smtClean="0">
                        <a:latin typeface="Cambria Math" panose="02040503050406030204" pitchFamily="18" charset="0"/>
                        <a:ea typeface="Calibri" panose="020F0502020204030204" pitchFamily="34" charset="0"/>
                        <a:cs typeface="Arial" panose="020B0604020202020204" pitchFamily="34" charset="0"/>
                      </a:rPr>
                      <m:t>𝑑</m:t>
                    </m:r>
                    <m:r>
                      <a:rPr lang="en-US" b="0" i="1" smtClean="0">
                        <a:latin typeface="Cambria Math" panose="02040503050406030204" pitchFamily="18" charset="0"/>
                        <a:ea typeface="Calibri" panose="020F0502020204030204" pitchFamily="34" charset="0"/>
                        <a:cs typeface="Arial" panose="020B0604020202020204" pitchFamily="34" charset="0"/>
                      </a:rPr>
                      <m:t>𝑒𝑐𝑎𝑦</m:t>
                    </m:r>
                    <m:r>
                      <a:rPr lang="en-US" b="0" i="1" smtClean="0">
                        <a:latin typeface="Cambria Math" panose="02040503050406030204" pitchFamily="18" charset="0"/>
                        <a:ea typeface="Calibri" panose="020F0502020204030204" pitchFamily="34" charset="0"/>
                        <a:cs typeface="Arial" panose="020B0604020202020204" pitchFamily="34" charset="0"/>
                      </a:rPr>
                      <m:t> </m:t>
                    </m:r>
                    <m:r>
                      <a:rPr lang="en-US" b="0" i="1" smtClean="0">
                        <a:latin typeface="Cambria Math" panose="02040503050406030204" pitchFamily="18" charset="0"/>
                        <a:ea typeface="Calibri" panose="020F0502020204030204" pitchFamily="34" charset="0"/>
                        <a:cs typeface="Arial" panose="020B0604020202020204" pitchFamily="34" charset="0"/>
                      </a:rPr>
                      <m:t>𝑟𝑎𝑡𝑒</m:t>
                    </m:r>
                    <m:r>
                      <a:rPr lang="en-US" i="1" smtClean="0">
                        <a:latin typeface="Cambria Math" panose="02040503050406030204" pitchFamily="18" charset="0"/>
                        <a:ea typeface="Calibri" panose="020F0502020204030204" pitchFamily="34" charset="0"/>
                        <a:cs typeface="Arial" panose="020B0604020202020204" pitchFamily="34" charset="0"/>
                      </a:rPr>
                      <m:t>=</m:t>
                    </m:r>
                    <m:f>
                      <m:fPr>
                        <m:ctrlPr>
                          <a:rPr lang="en-US" i="1">
                            <a:latin typeface="Cambria Math" panose="02040503050406030204" pitchFamily="18" charset="0"/>
                            <a:ea typeface="Calibri" panose="020F0502020204030204" pitchFamily="34" charset="0"/>
                            <a:cs typeface="Arial" panose="020B0604020202020204" pitchFamily="34" charset="0"/>
                          </a:rPr>
                        </m:ctrlPr>
                      </m:fPr>
                      <m:num>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𝑦𝑒𝑎𝑟</m:t>
                        </m:r>
                        <m:r>
                          <a:rPr lang="en-US" i="1">
                            <a:latin typeface="Cambria Math" panose="02040503050406030204" pitchFamily="18" charset="0"/>
                            <a:ea typeface="Calibri" panose="020F0502020204030204" pitchFamily="34" charset="0"/>
                            <a:cs typeface="Arial" panose="020B0604020202020204" pitchFamily="34" charset="0"/>
                          </a:rPr>
                          <m:t> </m:t>
                        </m:r>
                        <m:r>
                          <a:rPr lang="en-US" i="1">
                            <a:latin typeface="Cambria Math" panose="02040503050406030204" pitchFamily="18" charset="0"/>
                            <a:ea typeface="Calibri" panose="020F0502020204030204" pitchFamily="34" charset="0"/>
                            <a:cs typeface="Arial" panose="020B0604020202020204" pitchFamily="34" charset="0"/>
                          </a:rPr>
                          <m:t>𝑛</m:t>
                        </m:r>
                        <m:r>
                          <a:rPr lang="en-US" i="1">
                            <a:latin typeface="Cambria Math" panose="02040503050406030204" pitchFamily="18" charset="0"/>
                            <a:ea typeface="Calibri" panose="020F0502020204030204" pitchFamily="34" charset="0"/>
                            <a:cs typeface="Arial" panose="020B0604020202020204" pitchFamily="34" charset="0"/>
                          </a:rPr>
                          <m:t>+1)</m:t>
                        </m:r>
                      </m:num>
                      <m:den>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𝑦𝑒𝑎𝑟</m:t>
                        </m:r>
                        <m:r>
                          <a:rPr lang="en-US" i="1">
                            <a:latin typeface="Cambria Math" panose="02040503050406030204" pitchFamily="18" charset="0"/>
                            <a:ea typeface="Calibri" panose="020F0502020204030204" pitchFamily="34" charset="0"/>
                            <a:cs typeface="Arial" panose="020B0604020202020204" pitchFamily="34" charset="0"/>
                          </a:rPr>
                          <m:t> </m:t>
                        </m:r>
                        <m:r>
                          <a:rPr lang="en-US" i="1">
                            <a:latin typeface="Cambria Math" panose="02040503050406030204" pitchFamily="18" charset="0"/>
                            <a:ea typeface="Calibri" panose="020F0502020204030204" pitchFamily="34" charset="0"/>
                            <a:cs typeface="Arial" panose="020B0604020202020204" pitchFamily="34" charset="0"/>
                          </a:rPr>
                          <m:t>𝑛</m:t>
                        </m:r>
                        <m:r>
                          <a:rPr lang="en-US" i="1">
                            <a:latin typeface="Cambria Math" panose="02040503050406030204" pitchFamily="18" charset="0"/>
                            <a:ea typeface="Calibri" panose="020F0502020204030204" pitchFamily="34" charset="0"/>
                            <a:cs typeface="Arial" panose="020B0604020202020204" pitchFamily="34" charset="0"/>
                          </a:rPr>
                          <m:t>)</m:t>
                        </m:r>
                      </m:den>
                    </m:f>
                    <m:r>
                      <a:rPr lang="en-US" i="1">
                        <a:latin typeface="Cambria Math" panose="02040503050406030204" pitchFamily="18" charset="0"/>
                        <a:ea typeface="Calibri" panose="020F0502020204030204" pitchFamily="34" charset="0"/>
                        <a:cs typeface="Arial" panose="020B0604020202020204" pitchFamily="34" charset="0"/>
                      </a:rPr>
                      <m:t>=0.2</m:t>
                    </m:r>
                    <m:r>
                      <a:rPr lang="en-US">
                        <a:latin typeface="Cambria Math" panose="02040503050406030204" pitchFamily="18" charset="0"/>
                        <a:ea typeface="MS Mincho"/>
                        <a:cs typeface="Arial" panose="020B0604020202020204" pitchFamily="34" charset="0"/>
                      </a:rPr>
                      <m:t>   </m:t>
                    </m:r>
                  </m:oMath>
                </a14:m>
                <a:r>
                  <a:rPr lang="en-US"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656080" y="4115008"/>
                <a:ext cx="3794245" cy="599716"/>
              </a:xfrm>
              <a:prstGeom prst="rect">
                <a:avLst/>
              </a:prstGeom>
              <a:blipFill rotWithShape="0">
                <a:blip r:embed="rId5"/>
                <a:stretch>
                  <a:fillRect b="-4902"/>
                </a:stretch>
              </a:blipFill>
            </p:spPr>
            <p:txBody>
              <a:bodyPr/>
              <a:lstStyle/>
              <a:p>
                <a:r>
                  <a:rPr lang="en-US">
                    <a:noFill/>
                  </a:rPr>
                  <a:t> </a:t>
                </a:r>
              </a:p>
            </p:txBody>
          </p:sp>
        </mc:Fallback>
      </mc:AlternateContent>
      <p:sp>
        <p:nvSpPr>
          <p:cNvPr id="18" name="Up Arrow 17"/>
          <p:cNvSpPr/>
          <p:nvPr/>
        </p:nvSpPr>
        <p:spPr>
          <a:xfrm>
            <a:off x="3932017" y="2153859"/>
            <a:ext cx="289367" cy="2437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Up Arrow 19"/>
          <p:cNvSpPr/>
          <p:nvPr/>
        </p:nvSpPr>
        <p:spPr>
          <a:xfrm rot="10800000">
            <a:off x="3932017" y="2934321"/>
            <a:ext cx="289367" cy="2437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Up Arrow 20"/>
          <p:cNvSpPr/>
          <p:nvPr/>
        </p:nvSpPr>
        <p:spPr>
          <a:xfrm>
            <a:off x="6061219" y="3671419"/>
            <a:ext cx="239146" cy="2437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TextBox 12"/>
          <p:cNvSpPr txBox="1"/>
          <p:nvPr/>
        </p:nvSpPr>
        <p:spPr>
          <a:xfrm>
            <a:off x="11430" y="0"/>
            <a:ext cx="1792798" cy="369332"/>
          </a:xfrm>
          <a:prstGeom prst="rect">
            <a:avLst/>
          </a:prstGeom>
          <a:noFill/>
        </p:spPr>
        <p:txBody>
          <a:bodyPr wrap="none" rtlCol="0">
            <a:spAutoFit/>
          </a:bodyPr>
          <a:lstStyle/>
          <a:p>
            <a:r>
              <a:rPr lang="en-US" dirty="0" smtClean="0"/>
              <a:t>1. Cigarette taxes</a:t>
            </a:r>
            <a:endParaRPr lang="en-US" dirty="0"/>
          </a:p>
        </p:txBody>
      </p:sp>
    </p:spTree>
    <p:extLst>
      <p:ext uri="{BB962C8B-B14F-4D97-AF65-F5344CB8AC3E}">
        <p14:creationId xmlns:p14="http://schemas.microsoft.com/office/powerpoint/2010/main" val="321289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Smoke-free air laws</a:t>
            </a:r>
            <a:endParaRPr lang="en-US" dirty="0"/>
          </a:p>
        </p:txBody>
      </p:sp>
      <p:sp>
        <p:nvSpPr>
          <p:cNvPr id="3" name="Content Placeholder 2"/>
          <p:cNvSpPr>
            <a:spLocks noGrp="1"/>
          </p:cNvSpPr>
          <p:nvPr>
            <p:ph idx="1"/>
          </p:nvPr>
        </p:nvSpPr>
        <p:spPr/>
        <p:txBody>
          <a:bodyPr>
            <a:normAutofit/>
          </a:bodyPr>
          <a:lstStyle/>
          <a:p>
            <a:r>
              <a:rPr lang="en-US" sz="2800" dirty="0" smtClean="0"/>
              <a:t>Strong evidence-base</a:t>
            </a:r>
          </a:p>
          <a:p>
            <a:r>
              <a:rPr lang="en-US" sz="2800" dirty="0" smtClean="0"/>
              <a:t>Effective tobacco control policy</a:t>
            </a:r>
          </a:p>
          <a:p>
            <a:r>
              <a:rPr lang="en-US" sz="2800" dirty="0" smtClean="0"/>
              <a:t>Essentially no costs</a:t>
            </a:r>
            <a:endParaRPr lang="en-US" sz="2800" dirty="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6</a:t>
            </a:fld>
            <a:endParaRPr lang="en-US"/>
          </a:p>
        </p:txBody>
      </p:sp>
      <mc:AlternateContent xmlns:mc="http://schemas.openxmlformats.org/markup-compatibility/2006" xmlns:a14="http://schemas.microsoft.com/office/drawing/2010/main">
        <mc:Choice Requires="a14">
          <p:graphicFrame>
            <p:nvGraphicFramePr>
              <p:cNvPr id="5" name="Content Placeholder 4"/>
              <p:cNvGraphicFramePr>
                <a:graphicFrameLocks/>
              </p:cNvGraphicFramePr>
              <p:nvPr>
                <p:extLst>
                  <p:ext uri="{D42A27DB-BD31-4B8C-83A1-F6EECF244321}">
                    <p14:modId xmlns:p14="http://schemas.microsoft.com/office/powerpoint/2010/main" val="983877514"/>
                  </p:ext>
                </p:extLst>
              </p:nvPr>
            </p:nvGraphicFramePr>
            <p:xfrm>
              <a:off x="457200" y="3671300"/>
              <a:ext cx="5410201" cy="2446982"/>
            </p:xfrm>
            <a:graphic>
              <a:graphicData uri="http://schemas.openxmlformats.org/drawingml/2006/table">
                <a:tbl>
                  <a:tblPr firstRow="1" firstCol="1" bandRow="1">
                    <a:tableStyleId>{3C2FFA5D-87B4-456A-9821-1D502468CF0F}</a:tableStyleId>
                  </a:tblPr>
                  <a:tblGrid>
                    <a:gridCol w="22860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990601">
                      <a:extLst>
                        <a:ext uri="{9D8B030D-6E8A-4147-A177-3AD203B41FA5}">
                          <a16:colId xmlns:a16="http://schemas.microsoft.com/office/drawing/2014/main" xmlns="" val="20002"/>
                        </a:ext>
                      </a:extLst>
                    </a:gridCol>
                  </a:tblGrid>
                  <a:tr h="408441">
                    <a:tc gridSpan="3">
                      <a:txBody>
                        <a:bodyPr/>
                        <a:lstStyle/>
                        <a:p>
                          <a:pPr marL="0" marR="0" algn="ctr">
                            <a:lnSpc>
                              <a:spcPct val="115000"/>
                            </a:lnSpc>
                            <a:spcBef>
                              <a:spcPts val="600"/>
                            </a:spcBef>
                            <a:spcAft>
                              <a:spcPts val="600"/>
                            </a:spcAft>
                          </a:pPr>
                          <a:r>
                            <a:rPr lang="en-US" sz="1600" dirty="0">
                              <a:effectLst/>
                            </a:rPr>
                            <a:t>User inputs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05958">
                    <a:tc>
                      <a:txBody>
                        <a:bodyPr/>
                        <a:lstStyle/>
                        <a:p>
                          <a:pPr marL="0" marR="0" algn="ctr">
                            <a:lnSpc>
                              <a:spcPct val="115000"/>
                            </a:lnSpc>
                            <a:spcBef>
                              <a:spcPts val="600"/>
                            </a:spcBef>
                            <a:spcAft>
                              <a:spcPts val="600"/>
                            </a:spcAft>
                          </a:pPr>
                          <a:r>
                            <a:rPr lang="en-US" sz="1600" b="1" dirty="0">
                              <a:effectLst/>
                            </a:rPr>
                            <a:t>Baseline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a:t>
                          </a:r>
                          <a:r>
                            <a:rPr lang="en-US" sz="1600" b="1" dirty="0" smtClean="0">
                              <a:effectLst/>
                            </a:rPr>
                            <a:t> start</a:t>
                          </a:r>
                          <a:r>
                            <a:rPr lang="en-US" sz="1600" b="1" baseline="0" dirty="0" smtClean="0">
                              <a:effectLst/>
                            </a:rPr>
                            <a:t> </a:t>
                          </a:r>
                          <a:r>
                            <a:rPr lang="en-US" sz="1600" b="1" dirty="0" smtClean="0">
                              <a:effectLst/>
                            </a:rPr>
                            <a:t>year</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219200">
                    <a:tc>
                      <a:txBody>
                        <a:bodyPr/>
                        <a:lstStyle/>
                        <a:p>
                          <a:pPr marL="0" marR="0">
                            <a:lnSpc>
                              <a:spcPct val="115000"/>
                            </a:lnSpc>
                            <a:spcBef>
                              <a:spcPts val="600"/>
                            </a:spcBef>
                            <a:spcAft>
                              <a:spcPts val="600"/>
                            </a:spcAft>
                          </a:pPr>
                          <a:r>
                            <a:rPr lang="en-US" sz="1600" b="0" dirty="0">
                              <a:solidFill>
                                <a:srgbClr val="000000"/>
                              </a:solidFill>
                              <a:effectLst/>
                              <a:latin typeface="+mn-lt"/>
                              <a:ea typeface="Times New Roman" panose="02020603050405020304" pitchFamily="18" charset="0"/>
                              <a:cs typeface="Arial" panose="020B0604020202020204" pitchFamily="34" charset="0"/>
                            </a:rPr>
                            <a:t>Percent of existing smoke-free air law coverage in workplaces, restaurants, bars (</a:t>
                          </a:r>
                          <a14:m>
                            <m:oMath xmlns:m="http://schemas.openxmlformats.org/officeDocument/2006/math">
                              <m:sSub>
                                <m:sSubPr>
                                  <m:ctrlPr>
                                    <a:rPr lang="en-US" sz="1600" b="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a:effectLst/>
                                      <a:latin typeface="Cambria Math" panose="02040503050406030204" pitchFamily="18" charset="0"/>
                                      <a:ea typeface="Calibri" panose="020F0502020204030204" pitchFamily="34" charset="0"/>
                                      <a:cs typeface="Times New Roman" panose="02020603050405020304" pitchFamily="18" charset="0"/>
                                    </a:rPr>
                                    <m:t>𝑝𝑎𝑐</m:t>
                                  </m:r>
                                </m:e>
                                <m:sub>
                                  <m:r>
                                    <a:rPr lang="en-US" sz="1600" b="0" i="1">
                                      <a:effectLst/>
                                      <a:latin typeface="Cambria Math" panose="02040503050406030204" pitchFamily="18" charset="0"/>
                                      <a:ea typeface="Calibri" panose="020F0502020204030204" pitchFamily="34" charset="0"/>
                                      <a:cs typeface="Times New Roman" panose="02020603050405020304" pitchFamily="18" charset="0"/>
                                    </a:rPr>
                                    <m:t>𝑤</m:t>
                                  </m:r>
                                  <m:r>
                                    <a:rPr lang="en-US" sz="1600" b="0" i="1">
                                      <a:effectLst/>
                                      <a:latin typeface="Cambria Math" panose="02040503050406030204" pitchFamily="18" charset="0"/>
                                      <a:ea typeface="Calibri" panose="020F0502020204030204" pitchFamily="34" charset="0"/>
                                      <a:cs typeface="Times New Roman" panose="02020603050405020304" pitchFamily="18" charset="0"/>
                                    </a:rPr>
                                    <m:t>,</m:t>
                                  </m:r>
                                  <m:r>
                                    <a:rPr lang="en-US" sz="1600" b="0" i="1">
                                      <a:effectLst/>
                                      <a:latin typeface="Cambria Math" panose="02040503050406030204" pitchFamily="18" charset="0"/>
                                      <a:ea typeface="Calibri" panose="020F0502020204030204" pitchFamily="34" charset="0"/>
                                      <a:cs typeface="Times New Roman" panose="02020603050405020304" pitchFamily="18" charset="0"/>
                                    </a:rPr>
                                    <m:t>𝑟</m:t>
                                  </m:r>
                                  <m:r>
                                    <a:rPr lang="en-US" sz="1600" b="0" i="1">
                                      <a:effectLst/>
                                      <a:latin typeface="Cambria Math" panose="02040503050406030204" pitchFamily="18" charset="0"/>
                                      <a:ea typeface="Calibri" panose="020F0502020204030204" pitchFamily="34" charset="0"/>
                                      <a:cs typeface="Times New Roman" panose="02020603050405020304" pitchFamily="18" charset="0"/>
                                    </a:rPr>
                                    <m:t>,</m:t>
                                  </m:r>
                                  <m:r>
                                    <a:rPr lang="en-US" sz="1600" b="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600" b="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b="0" dirty="0">
                              <a:effectLst/>
                              <a:latin typeface="+mn-lt"/>
                              <a:ea typeface="Times New Roman" panose="02020603050405020304" pitchFamily="18" charset="0"/>
                              <a:cs typeface="Arial" panose="020B0604020202020204" pitchFamily="34" charset="0"/>
                            </a:rPr>
                            <a:t>: 0% to 100%</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600"/>
                            </a:spcBef>
                            <a:spcAft>
                              <a:spcPts val="600"/>
                            </a:spcAft>
                          </a:pPr>
                          <a:r>
                            <a:rPr lang="en-US" sz="1600" b="0" dirty="0">
                              <a:solidFill>
                                <a:srgbClr val="000000"/>
                              </a:solidFill>
                              <a:effectLst/>
                              <a:latin typeface="+mn-lt"/>
                              <a:ea typeface="Times New Roman" panose="02020603050405020304" pitchFamily="18" charset="0"/>
                              <a:cs typeface="Arial" panose="020B0604020202020204" pitchFamily="34" charset="0"/>
                            </a:rPr>
                            <a:t>100% coverage smoke-free air law applied to workplaces, restaurants, and/or bars </a:t>
                          </a:r>
                          <a14:m>
                            <m:oMath xmlns:m="http://schemas.openxmlformats.org/officeDocument/2006/math">
                              <m:d>
                                <m:dPr>
                                  <m:ctrlPr>
                                    <a:rPr lang="en-US" sz="1800" b="0" i="1">
                                      <a:effectLst/>
                                      <a:latin typeface="Cambria Math" panose="02040503050406030204" pitchFamily="18" charset="0"/>
                                      <a:ea typeface="Calibri" panose="020F0502020204030204" pitchFamily="34" charset="0"/>
                                      <a:cs typeface="Cambria Math" panose="02040503050406030204" pitchFamily="18" charset="0"/>
                                    </a:rPr>
                                  </m:ctrlPr>
                                </m:dPr>
                                <m:e>
                                  <m:sSub>
                                    <m:sSubPr>
                                      <m:ctrlPr>
                                        <a:rPr lang="en-US" sz="1800" b="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1800" b="0" i="1">
                                          <a:effectLst/>
                                          <a:latin typeface="Cambria Math" panose="02040503050406030204" pitchFamily="18" charset="0"/>
                                          <a:ea typeface="Calibri" panose="020F0502020204030204" pitchFamily="34" charset="0"/>
                                          <a:cs typeface="Cambria Math" panose="02040503050406030204" pitchFamily="18" charset="0"/>
                                        </a:rPr>
                                        <m:t>𝐼</m:t>
                                      </m:r>
                                    </m:e>
                                    <m:sub>
                                      <m:r>
                                        <a:rPr lang="en-US" sz="1800" b="0" i="1">
                                          <a:effectLst/>
                                          <a:latin typeface="Cambria Math" panose="02040503050406030204" pitchFamily="18" charset="0"/>
                                          <a:ea typeface="Calibri" panose="020F0502020204030204" pitchFamily="34" charset="0"/>
                                          <a:cs typeface="Cambria Math" panose="02040503050406030204" pitchFamily="18" charset="0"/>
                                        </a:rPr>
                                        <m:t>𝑤</m:t>
                                      </m:r>
                                      <m:r>
                                        <a:rPr lang="en-US" sz="1800" b="0" i="1">
                                          <a:effectLst/>
                                          <a:latin typeface="Cambria Math" panose="02040503050406030204" pitchFamily="18" charset="0"/>
                                          <a:ea typeface="Calibri" panose="020F0502020204030204" pitchFamily="34" charset="0"/>
                                          <a:cs typeface="Cambria Math" panose="02040503050406030204" pitchFamily="18" charset="0"/>
                                        </a:rPr>
                                        <m:t>,</m:t>
                                      </m:r>
                                      <m:r>
                                        <a:rPr lang="en-US" sz="1800" b="0" i="1">
                                          <a:effectLst/>
                                          <a:latin typeface="Cambria Math" panose="02040503050406030204" pitchFamily="18" charset="0"/>
                                          <a:ea typeface="Calibri" panose="020F0502020204030204" pitchFamily="34" charset="0"/>
                                          <a:cs typeface="Cambria Math" panose="02040503050406030204" pitchFamily="18" charset="0"/>
                                        </a:rPr>
                                        <m:t>𝑟</m:t>
                                      </m:r>
                                      <m:r>
                                        <a:rPr lang="en-US" sz="1800" b="0" i="1">
                                          <a:effectLst/>
                                          <a:latin typeface="Cambria Math" panose="02040503050406030204" pitchFamily="18" charset="0"/>
                                          <a:ea typeface="Calibri" panose="020F0502020204030204" pitchFamily="34" charset="0"/>
                                          <a:cs typeface="Cambria Math" panose="02040503050406030204" pitchFamily="18" charset="0"/>
                                        </a:rPr>
                                        <m:t>,</m:t>
                                      </m:r>
                                      <m:r>
                                        <a:rPr lang="en-US" sz="1800" b="0" i="1">
                                          <a:effectLst/>
                                          <a:latin typeface="Cambria Math" panose="02040503050406030204" pitchFamily="18" charset="0"/>
                                          <a:ea typeface="Calibri" panose="020F0502020204030204" pitchFamily="34" charset="0"/>
                                          <a:cs typeface="Cambria Math" panose="02040503050406030204" pitchFamily="18" charset="0"/>
                                        </a:rPr>
                                        <m:t>𝑏</m:t>
                                      </m:r>
                                    </m:sub>
                                  </m:sSub>
                                </m:e>
                              </m:d>
                            </m:oMath>
                          </a14:m>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0" dirty="0">
                              <a:effectLst/>
                            </a:rPr>
                            <a:t>2016, </a:t>
                          </a:r>
                          <a:r>
                            <a:rPr lang="en-US" sz="1600" b="0" dirty="0" smtClean="0">
                              <a:effectLst/>
                            </a:rPr>
                            <a:t>2017</a:t>
                          </a:r>
                          <a:r>
                            <a:rPr lang="en-US" sz="1600" b="0" dirty="0">
                              <a:effectLst/>
                            </a:rPr>
                            <a:t>, </a:t>
                          </a:r>
                          <a:r>
                            <a:rPr lang="en-US" sz="1600" b="0" dirty="0" smtClean="0">
                              <a:effectLst/>
                            </a:rPr>
                            <a:t>2018</a:t>
                          </a:r>
                          <a:r>
                            <a:rPr lang="en-US" sz="1600" b="0" dirty="0">
                              <a:effectLst/>
                            </a:rPr>
                            <a:t>, </a:t>
                          </a:r>
                          <a:r>
                            <a:rPr lang="en-US" sz="1600" b="0" dirty="0" smtClean="0">
                              <a:effectLst/>
                            </a:rPr>
                            <a:t>2019</a:t>
                          </a:r>
                          <a:r>
                            <a:rPr lang="en-US" sz="1600" b="0" dirty="0">
                              <a:effectLst/>
                            </a:rPr>
                            <a:t>, </a:t>
                          </a:r>
                          <a:r>
                            <a:rPr lang="en-US" sz="1600" b="0" dirty="0" smtClean="0">
                              <a:effectLst/>
                            </a:rPr>
                            <a:t>2020</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mc:Choice>
        <mc:Fallback xmlns="">
          <p:graphicFrame>
            <p:nvGraphicFramePr>
              <p:cNvPr id="5" name="Content Placeholder 4"/>
              <p:cNvGraphicFramePr>
                <a:graphicFrameLocks/>
              </p:cNvGraphicFramePr>
              <p:nvPr>
                <p:extLst>
                  <p:ext uri="{D42A27DB-BD31-4B8C-83A1-F6EECF244321}">
                    <p14:modId xmlns:p14="http://schemas.microsoft.com/office/powerpoint/2010/main" val="983877514"/>
                  </p:ext>
                </p:extLst>
              </p:nvPr>
            </p:nvGraphicFramePr>
            <p:xfrm>
              <a:off x="457200" y="3671300"/>
              <a:ext cx="5410201" cy="2446982"/>
            </p:xfrm>
            <a:graphic>
              <a:graphicData uri="http://schemas.openxmlformats.org/drawingml/2006/table">
                <a:tbl>
                  <a:tblPr firstRow="1" firstCol="1" bandRow="1">
                    <a:tableStyleId>{3C2FFA5D-87B4-456A-9821-1D502468CF0F}</a:tableStyleId>
                  </a:tblPr>
                  <a:tblGrid>
                    <a:gridCol w="2286000"/>
                    <a:gridCol w="2133600"/>
                    <a:gridCol w="990601"/>
                  </a:tblGrid>
                  <a:tr h="408441">
                    <a:tc gridSpan="3">
                      <a:txBody>
                        <a:bodyPr/>
                        <a:lstStyle/>
                        <a:p>
                          <a:pPr marL="0" marR="0" algn="ctr">
                            <a:lnSpc>
                              <a:spcPct val="115000"/>
                            </a:lnSpc>
                            <a:spcBef>
                              <a:spcPts val="600"/>
                            </a:spcBef>
                            <a:spcAft>
                              <a:spcPts val="600"/>
                            </a:spcAft>
                          </a:pPr>
                          <a:r>
                            <a:rPr lang="en-US" sz="1600" dirty="0">
                              <a:effectLst/>
                            </a:rPr>
                            <a:t>User inputs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560832">
                    <a:tc>
                      <a:txBody>
                        <a:bodyPr/>
                        <a:lstStyle/>
                        <a:p>
                          <a:pPr marL="0" marR="0" algn="ctr">
                            <a:lnSpc>
                              <a:spcPct val="115000"/>
                            </a:lnSpc>
                            <a:spcBef>
                              <a:spcPts val="600"/>
                            </a:spcBef>
                            <a:spcAft>
                              <a:spcPts val="600"/>
                            </a:spcAft>
                          </a:pPr>
                          <a:r>
                            <a:rPr lang="en-US" sz="1600" b="1" dirty="0">
                              <a:effectLst/>
                            </a:rPr>
                            <a:t>Baseline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a:t>
                          </a:r>
                          <a:r>
                            <a:rPr lang="en-US" sz="1600" b="1" dirty="0" smtClean="0">
                              <a:effectLst/>
                            </a:rPr>
                            <a:t> start</a:t>
                          </a:r>
                          <a:r>
                            <a:rPr lang="en-US" sz="1600" b="1" baseline="0" dirty="0" smtClean="0">
                              <a:effectLst/>
                            </a:rPr>
                            <a:t> </a:t>
                          </a:r>
                          <a:r>
                            <a:rPr lang="en-US" sz="1600" b="1" dirty="0" smtClean="0">
                              <a:effectLst/>
                            </a:rPr>
                            <a:t>year</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477709">
                    <a:tc>
                      <a:txBody>
                        <a:bodyPr/>
                        <a:lstStyle/>
                        <a:p>
                          <a:endParaRPr lang="en-US"/>
                        </a:p>
                      </a:txBody>
                      <a:tcPr marL="68580" marR="68580" marT="0" marB="0" anchor="ctr">
                        <a:blipFill rotWithShape="0">
                          <a:blip r:embed="rId3"/>
                          <a:stretch>
                            <a:fillRect l="-2133" t="-67078" r="-139200" b="-5350"/>
                          </a:stretch>
                        </a:blipFill>
                      </a:tcPr>
                    </a:tc>
                    <a:tc>
                      <a:txBody>
                        <a:bodyPr/>
                        <a:lstStyle/>
                        <a:p>
                          <a:endParaRPr lang="en-US"/>
                        </a:p>
                      </a:txBody>
                      <a:tcPr marL="68580" marR="68580" marT="0" marB="0" anchor="ctr">
                        <a:blipFill rotWithShape="0">
                          <a:blip r:embed="rId3"/>
                          <a:stretch>
                            <a:fillRect l="-109429" t="-67078" r="-49143" b="-5350"/>
                          </a:stretch>
                        </a:blipFill>
                      </a:tcPr>
                    </a:tc>
                    <a:tc>
                      <a:txBody>
                        <a:bodyPr/>
                        <a:lstStyle/>
                        <a:p>
                          <a:pPr marL="0" marR="0" algn="ctr">
                            <a:lnSpc>
                              <a:spcPct val="115000"/>
                            </a:lnSpc>
                            <a:spcBef>
                              <a:spcPts val="600"/>
                            </a:spcBef>
                            <a:spcAft>
                              <a:spcPts val="600"/>
                            </a:spcAft>
                          </a:pPr>
                          <a:r>
                            <a:rPr lang="en-US" sz="1600" b="0" dirty="0">
                              <a:effectLst/>
                            </a:rPr>
                            <a:t>2016, </a:t>
                          </a:r>
                          <a:r>
                            <a:rPr lang="en-US" sz="1600" b="0" dirty="0" smtClean="0">
                              <a:effectLst/>
                            </a:rPr>
                            <a:t>2017</a:t>
                          </a:r>
                          <a:r>
                            <a:rPr lang="en-US" sz="1600" b="0" dirty="0">
                              <a:effectLst/>
                            </a:rPr>
                            <a:t>, </a:t>
                          </a:r>
                          <a:r>
                            <a:rPr lang="en-US" sz="1600" b="0" dirty="0" smtClean="0">
                              <a:effectLst/>
                            </a:rPr>
                            <a:t>2018</a:t>
                          </a:r>
                          <a:r>
                            <a:rPr lang="en-US" sz="1600" b="0" dirty="0">
                              <a:effectLst/>
                            </a:rPr>
                            <a:t>, </a:t>
                          </a:r>
                          <a:r>
                            <a:rPr lang="en-US" sz="1600" b="0" dirty="0" smtClean="0">
                              <a:effectLst/>
                            </a:rPr>
                            <a:t>2019</a:t>
                          </a:r>
                          <a:r>
                            <a:rPr lang="en-US" sz="1600" b="0" dirty="0">
                              <a:effectLst/>
                            </a:rPr>
                            <a:t>, </a:t>
                          </a:r>
                          <a:r>
                            <a:rPr lang="en-US" sz="1600" b="0" dirty="0" smtClean="0">
                              <a:effectLst/>
                            </a:rPr>
                            <a:t>2020</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pic>
        <p:nvPicPr>
          <p:cNvPr id="6" name="Picture 6" descr="Image result for smoke-free air la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651323"/>
            <a:ext cx="1211859" cy="121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50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020762"/>
          </a:xfrm>
        </p:spPr>
        <p:txBody>
          <a:bodyPr/>
          <a:lstStyle/>
          <a:p>
            <a:r>
              <a:rPr lang="en-US" dirty="0" smtClean="0"/>
              <a:t>Estimates</a:t>
            </a:r>
            <a:endParaRPr lang="en-US" dirty="0"/>
          </a:p>
        </p:txBody>
      </p:sp>
      <p:sp>
        <p:nvSpPr>
          <p:cNvPr id="4" name="Slide Number Placeholder 3"/>
          <p:cNvSpPr>
            <a:spLocks noGrp="1"/>
          </p:cNvSpPr>
          <p:nvPr>
            <p:ph type="sldNum" sz="quarter" idx="10"/>
          </p:nvPr>
        </p:nvSpPr>
        <p:spPr/>
        <p:txBody>
          <a:bodyPr/>
          <a:lstStyle/>
          <a:p>
            <a:pPr>
              <a:defRPr/>
            </a:pPr>
            <a:fld id="{12DE6DF0-88D8-A340-AC03-635EA9EF5E16}" type="slidenum">
              <a:rPr lang="en-US" smtClean="0"/>
              <a:pPr>
                <a:defRPr/>
              </a:pPr>
              <a:t>7</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n-US" dirty="0" smtClean="0"/>
                  <a:t>Comprehensive laws reduce smoking prevalence by 10% within 5 years for working population</a:t>
                </a:r>
              </a:p>
              <a:p>
                <a:pPr lvl="1"/>
                <a:r>
                  <a:rPr lang="en-US" dirty="0" smtClean="0"/>
                  <a:t>Retired population less affected by smoking bans in workplaces (reduced by 5% ages 65+)</a:t>
                </a:r>
              </a:p>
              <a:p>
                <a:pPr marL="0" indent="0">
                  <a:buNone/>
                </a:pPr>
                <a:endParaRPr lang="en-US" dirty="0" smtClean="0"/>
              </a:p>
              <a:p>
                <a:r>
                  <a:rPr lang="en-US" dirty="0" smtClean="0"/>
                  <a:t>With </a:t>
                </a:r>
                <a:r>
                  <a:rPr lang="en-US" dirty="0"/>
                  <a:t>no existing </a:t>
                </a:r>
                <a:r>
                  <a:rPr lang="en-US" dirty="0" smtClean="0"/>
                  <a:t>coverage, comprehensive law reduces </a:t>
                </a:r>
                <a:r>
                  <a:rPr lang="en-US" dirty="0"/>
                  <a:t>initiation rates </a:t>
                </a:r>
                <a:r>
                  <a:rPr lang="en-US" dirty="0" smtClean="0"/>
                  <a:t>by 10% and increases cessation by 50%</a:t>
                </a:r>
                <a:br>
                  <a:rPr lang="en-US" dirty="0" smtClean="0"/>
                </a:b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𝑃𝑒</m:t>
                          </m:r>
                        </m:e>
                        <m:sub>
                          <m:r>
                            <a:rPr lang="en-US" i="1" dirty="0">
                              <a:latin typeface="Cambria Math" panose="02040503050406030204" pitchFamily="18" charset="0"/>
                            </a:rPr>
                            <m:t>𝑖𝑛𝑖𝑡</m:t>
                          </m:r>
                        </m:sub>
                      </m:sSub>
                      <m:r>
                        <a:rPr lang="en-US" i="1" dirty="0">
                          <a:latin typeface="Cambria Math" panose="02040503050406030204" pitchFamily="18" charset="0"/>
                        </a:rPr>
                        <m:t>=0.10</m:t>
                      </m:r>
                      <m:r>
                        <a:rPr lang="en-US" b="0" i="0"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𝑃𝑒</m:t>
                          </m:r>
                        </m:e>
                        <m:sub>
                          <m:r>
                            <a:rPr lang="en-US" i="1" dirty="0">
                              <a:latin typeface="Cambria Math" panose="02040503050406030204" pitchFamily="18" charset="0"/>
                            </a:rPr>
                            <m:t>𝑐𝑒𝑠𝑠</m:t>
                          </m:r>
                        </m:sub>
                      </m:sSub>
                      <m:r>
                        <a:rPr lang="en-US" i="1" dirty="0">
                          <a:latin typeface="Cambria Math" panose="02040503050406030204" pitchFamily="18" charset="0"/>
                        </a:rPr>
                        <m:t>=0.50</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11" t="-20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idx="11"/>
              </p:nvPr>
            </p:nvSpPr>
            <p:spPr/>
            <p:txBody>
              <a:bodyPr>
                <a:normAutofit fontScale="92500" lnSpcReduction="20000"/>
              </a:bodyPr>
              <a:lstStyle/>
              <a:p>
                <a:r>
                  <a:rPr lang="en-US" sz="2400" dirty="0" smtClean="0"/>
                  <a:t>Relative effect of policy by venue</a:t>
                </a:r>
              </a:p>
              <a:p>
                <a:pPr lvl="1"/>
                <a:r>
                  <a:rPr lang="en-US" sz="2000" dirty="0" smtClean="0"/>
                  <a:t>workplaces: </a:t>
                </a:r>
                <a14:m>
                  <m:oMath xmlns:m="http://schemas.openxmlformats.org/officeDocument/2006/math">
                    <m:sSub>
                      <m:sSubPr>
                        <m:ctrlPr>
                          <a:rPr lang="en-US" sz="2000" b="1" i="1" dirty="0">
                            <a:latin typeface="Cambria Math" panose="02040503050406030204" pitchFamily="18" charset="0"/>
                          </a:rPr>
                        </m:ctrlPr>
                      </m:sSubPr>
                      <m:e>
                        <m:r>
                          <a:rPr lang="en-US" sz="2000" b="1" i="1" dirty="0">
                            <a:latin typeface="Cambria Math" panose="02040503050406030204" pitchFamily="18" charset="0"/>
                          </a:rPr>
                          <m:t>𝑹𝒆</m:t>
                        </m:r>
                      </m:e>
                      <m:sub>
                        <m:r>
                          <a:rPr lang="en-US" sz="2000" b="1" i="1" dirty="0">
                            <a:latin typeface="Cambria Math" panose="02040503050406030204" pitchFamily="18" charset="0"/>
                          </a:rPr>
                          <m:t>𝒘</m:t>
                        </m:r>
                      </m:sub>
                    </m:sSub>
                    <m:r>
                      <a:rPr lang="en-US" sz="2000" i="1" dirty="0">
                        <a:latin typeface="Cambria Math" panose="02040503050406030204" pitchFamily="18" charset="0"/>
                      </a:rPr>
                      <m:t>=</m:t>
                    </m:r>
                    <m:f>
                      <m:fPr>
                        <m:ctrlPr>
                          <a:rPr lang="en-US" sz="2000" i="1" dirty="0">
                            <a:latin typeface="Cambria Math" panose="02040503050406030204" pitchFamily="18" charset="0"/>
                          </a:rPr>
                        </m:ctrlPr>
                      </m:fPr>
                      <m:num>
                        <m:r>
                          <a:rPr lang="en-US" sz="2000" i="1" dirty="0">
                            <a:latin typeface="Cambria Math" panose="02040503050406030204" pitchFamily="18" charset="0"/>
                          </a:rPr>
                          <m:t>6</m:t>
                        </m:r>
                      </m:num>
                      <m:den>
                        <m:r>
                          <a:rPr lang="en-US" sz="2000" i="1" dirty="0">
                            <a:latin typeface="Cambria Math" panose="02040503050406030204" pitchFamily="18" charset="0"/>
                          </a:rPr>
                          <m:t>9</m:t>
                        </m:r>
                      </m:den>
                    </m:f>
                  </m:oMath>
                </a14:m>
                <a:endParaRPr lang="en-US" sz="2000" i="1" dirty="0" smtClean="0">
                  <a:latin typeface="Cambria Math" panose="02040503050406030204" pitchFamily="18" charset="0"/>
                </a:endParaRPr>
              </a:p>
              <a:p>
                <a:pPr lvl="1"/>
                <a:r>
                  <a:rPr lang="en-US" sz="2000" dirty="0" smtClean="0"/>
                  <a:t>restaurants: </a:t>
                </a:r>
                <a14:m>
                  <m:oMath xmlns:m="http://schemas.openxmlformats.org/officeDocument/2006/math">
                    <m:sSub>
                      <m:sSubPr>
                        <m:ctrlPr>
                          <a:rPr lang="en-US" sz="2000" b="1" i="1" dirty="0">
                            <a:latin typeface="Cambria Math" panose="02040503050406030204" pitchFamily="18" charset="0"/>
                          </a:rPr>
                        </m:ctrlPr>
                      </m:sSubPr>
                      <m:e>
                        <m:r>
                          <a:rPr lang="en-US" sz="2000" b="1" i="1" dirty="0">
                            <a:latin typeface="Cambria Math" panose="02040503050406030204" pitchFamily="18" charset="0"/>
                          </a:rPr>
                          <m:t>𝑹𝒆</m:t>
                        </m:r>
                      </m:e>
                      <m:sub>
                        <m:r>
                          <a:rPr lang="en-US" sz="2000" b="1" i="1" dirty="0">
                            <a:latin typeface="Cambria Math" panose="02040503050406030204" pitchFamily="18" charset="0"/>
                          </a:rPr>
                          <m:t>𝒓</m:t>
                        </m:r>
                      </m:sub>
                    </m:sSub>
                    <m:r>
                      <a:rPr lang="en-US" sz="2000" i="1" dirty="0">
                        <a:latin typeface="Cambria Math" panose="02040503050406030204" pitchFamily="18" charset="0"/>
                      </a:rPr>
                      <m:t>=</m:t>
                    </m:r>
                    <m:f>
                      <m:fPr>
                        <m:ctrlPr>
                          <a:rPr lang="en-US" sz="2000" i="1" dirty="0">
                            <a:latin typeface="Cambria Math" panose="02040503050406030204" pitchFamily="18" charset="0"/>
                          </a:rPr>
                        </m:ctrlPr>
                      </m:fPr>
                      <m:num>
                        <m:r>
                          <a:rPr lang="en-US" sz="2000" i="1" dirty="0">
                            <a:latin typeface="Cambria Math" panose="02040503050406030204" pitchFamily="18" charset="0"/>
                          </a:rPr>
                          <m:t>2</m:t>
                        </m:r>
                      </m:num>
                      <m:den>
                        <m:r>
                          <a:rPr lang="en-US" sz="2000" i="1" dirty="0">
                            <a:latin typeface="Cambria Math" panose="02040503050406030204" pitchFamily="18" charset="0"/>
                          </a:rPr>
                          <m:t>9</m:t>
                        </m:r>
                      </m:den>
                    </m:f>
                  </m:oMath>
                </a14:m>
                <a:endParaRPr lang="en-US" sz="2000" i="1" dirty="0" smtClean="0">
                  <a:latin typeface="Cambria Math" panose="02040503050406030204" pitchFamily="18" charset="0"/>
                </a:endParaRPr>
              </a:p>
              <a:p>
                <a:pPr lvl="1"/>
                <a:r>
                  <a:rPr lang="en-US" sz="2000" dirty="0"/>
                  <a:t>b</a:t>
                </a:r>
                <a:r>
                  <a:rPr lang="en-US" sz="2000" dirty="0" smtClean="0"/>
                  <a:t>ars: </a:t>
                </a:r>
                <a14:m>
                  <m:oMath xmlns:m="http://schemas.openxmlformats.org/officeDocument/2006/math">
                    <m:sSub>
                      <m:sSubPr>
                        <m:ctrlPr>
                          <a:rPr lang="en-US" sz="2000" b="1" i="1" dirty="0" smtClean="0">
                            <a:latin typeface="Cambria Math" panose="02040503050406030204" pitchFamily="18" charset="0"/>
                          </a:rPr>
                        </m:ctrlPr>
                      </m:sSubPr>
                      <m:e>
                        <m:r>
                          <a:rPr lang="en-US" sz="2000" b="1" i="1" dirty="0">
                            <a:latin typeface="Cambria Math" panose="02040503050406030204" pitchFamily="18" charset="0"/>
                          </a:rPr>
                          <m:t>𝑹𝒆</m:t>
                        </m:r>
                      </m:e>
                      <m:sub>
                        <m:r>
                          <a:rPr lang="en-US" sz="2000" b="1" i="1" dirty="0">
                            <a:latin typeface="Cambria Math" panose="02040503050406030204" pitchFamily="18" charset="0"/>
                          </a:rPr>
                          <m:t>𝒃</m:t>
                        </m:r>
                      </m:sub>
                    </m:sSub>
                    <m:r>
                      <a:rPr lang="en-US" sz="2000" i="1" dirty="0">
                        <a:latin typeface="Cambria Math" panose="02040503050406030204" pitchFamily="18" charset="0"/>
                      </a:rPr>
                      <m:t>=</m:t>
                    </m:r>
                    <m:f>
                      <m:fPr>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1</m:t>
                        </m:r>
                      </m:num>
                      <m:den>
                        <m:r>
                          <a:rPr lang="en-US" sz="2000" b="0" i="1" dirty="0" smtClean="0">
                            <a:latin typeface="Cambria Math" panose="02040503050406030204" pitchFamily="18" charset="0"/>
                          </a:rPr>
                          <m:t>9</m:t>
                        </m:r>
                      </m:den>
                    </m:f>
                  </m:oMath>
                </a14:m>
                <a:endParaRPr lang="en-US" sz="2000" dirty="0"/>
              </a:p>
              <a:p>
                <a:r>
                  <a:rPr lang="en-US" sz="2400" dirty="0"/>
                  <a:t>Initiation effects are constant going forward</a:t>
                </a:r>
              </a:p>
              <a:p>
                <a:r>
                  <a:rPr lang="en-US" sz="2400" dirty="0"/>
                  <a:t>Cessation effects decay over </a:t>
                </a:r>
                <a:r>
                  <a:rPr lang="en-US" sz="2400" dirty="0" smtClean="0"/>
                  <a:t>time</a:t>
                </a:r>
              </a:p>
              <a:p>
                <a:r>
                  <a:rPr lang="en-US" sz="2400" dirty="0" smtClean="0"/>
                  <a:t>Model outcomes do </a:t>
                </a:r>
                <a:r>
                  <a:rPr lang="en-US" sz="2400" dirty="0"/>
                  <a:t>not include the benefits of reduced secondhand smoke </a:t>
                </a:r>
                <a:r>
                  <a:rPr lang="en-US" sz="2400" dirty="0" smtClean="0"/>
                  <a:t>exposure</a:t>
                </a:r>
                <a:endParaRPr lang="en-US" sz="2400" dirty="0"/>
              </a:p>
            </p:txBody>
          </p:sp>
        </mc:Choice>
        <mc:Fallback xmlns="">
          <p:sp>
            <p:nvSpPr>
              <p:cNvPr id="7" name="Content Placeholder 6"/>
              <p:cNvSpPr>
                <a:spLocks noGrp="1" noRot="1" noChangeAspect="1" noMove="1" noResize="1" noEditPoints="1" noAdjustHandles="1" noChangeArrowheads="1" noChangeShapeType="1" noTextEdit="1"/>
              </p:cNvSpPr>
              <p:nvPr>
                <p:ph idx="11"/>
              </p:nvPr>
            </p:nvSpPr>
            <p:spPr>
              <a:blipFill rotWithShape="0">
                <a:blip r:embed="rId4"/>
                <a:stretch>
                  <a:fillRect l="-1813" t="-2291"/>
                </a:stretch>
              </a:blipFill>
            </p:spPr>
            <p:txBody>
              <a:bodyPr/>
              <a:lstStyle/>
              <a:p>
                <a:r>
                  <a:rPr lang="en-US">
                    <a:noFill/>
                  </a:rPr>
                  <a:t> </a:t>
                </a:r>
              </a:p>
            </p:txBody>
          </p:sp>
        </mc:Fallback>
      </mc:AlternateContent>
      <p:sp>
        <p:nvSpPr>
          <p:cNvPr id="5" name="TextBox 4"/>
          <p:cNvSpPr txBox="1"/>
          <p:nvPr/>
        </p:nvSpPr>
        <p:spPr>
          <a:xfrm>
            <a:off x="11430" y="0"/>
            <a:ext cx="2249655" cy="369332"/>
          </a:xfrm>
          <a:prstGeom prst="rect">
            <a:avLst/>
          </a:prstGeom>
          <a:noFill/>
        </p:spPr>
        <p:txBody>
          <a:bodyPr wrap="none" rtlCol="0">
            <a:spAutoFit/>
          </a:bodyPr>
          <a:lstStyle/>
          <a:p>
            <a:r>
              <a:rPr lang="en-US" dirty="0" smtClean="0"/>
              <a:t>2. Smoke-free air laws</a:t>
            </a:r>
            <a:endParaRPr lang="en-US" dirty="0"/>
          </a:p>
        </p:txBody>
      </p:sp>
      <p:sp>
        <p:nvSpPr>
          <p:cNvPr id="9" name="Title 1"/>
          <p:cNvSpPr txBox="1">
            <a:spLocks/>
          </p:cNvSpPr>
          <p:nvPr/>
        </p:nvSpPr>
        <p:spPr>
          <a:xfrm>
            <a:off x="4648200" y="274638"/>
            <a:ext cx="38862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74C"/>
                </a:solidFill>
                <a:latin typeface="Myriad Pro Light" pitchFamily="34" charset="0"/>
                <a:ea typeface="+mj-ea"/>
                <a:cs typeface="+mj-cs"/>
              </a:defRPr>
            </a:lvl1pPr>
          </a:lstStyle>
          <a:p>
            <a:r>
              <a:rPr lang="en-US" dirty="0" smtClean="0"/>
              <a:t>Assumptions</a:t>
            </a:r>
            <a:endParaRPr lang="en-US" dirty="0"/>
          </a:p>
        </p:txBody>
      </p:sp>
    </p:spTree>
    <p:extLst>
      <p:ext uri="{BB962C8B-B14F-4D97-AF65-F5344CB8AC3E}">
        <p14:creationId xmlns:p14="http://schemas.microsoft.com/office/powerpoint/2010/main" val="3198487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Policy effects</a:t>
            </a:r>
            <a:endParaRPr lang="en-US" dirty="0"/>
          </a:p>
        </p:txBody>
      </p:sp>
      <p:sp>
        <p:nvSpPr>
          <p:cNvPr id="4" name="Slide Number Placeholder 3"/>
          <p:cNvSpPr>
            <a:spLocks noGrp="1"/>
          </p:cNvSpPr>
          <p:nvPr>
            <p:ph type="sldNum" sz="quarter" idx="10"/>
          </p:nvPr>
        </p:nvSpPr>
        <p:spPr/>
        <p:txBody>
          <a:bodyPr/>
          <a:lstStyle/>
          <a:p>
            <a:pPr>
              <a:defRPr/>
            </a:pPr>
            <a:fld id="{12DE6DF0-88D8-A340-AC03-635EA9EF5E16}" type="slidenum">
              <a:rPr lang="en-US" smtClean="0"/>
              <a:pPr>
                <a:defRPr/>
              </a:pPr>
              <a:t>8</a:t>
            </a:fld>
            <a:endParaRPr lang="en-US"/>
          </a:p>
        </p:txBody>
      </p:sp>
      <mc:AlternateContent xmlns:mc="http://schemas.openxmlformats.org/markup-compatibility/2006" xmlns:a14="http://schemas.microsoft.com/office/drawing/2010/main">
        <mc:Choice Requires="a14">
          <p:sp>
            <p:nvSpPr>
              <p:cNvPr id="12" name="Content Placeholder 2"/>
              <p:cNvSpPr txBox="1">
                <a:spLocks/>
              </p:cNvSpPr>
              <p:nvPr/>
            </p:nvSpPr>
            <p:spPr>
              <a:xfrm>
                <a:off x="533400" y="1739376"/>
                <a:ext cx="8330764" cy="359462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sz="2000" b="1" i="1" smtClean="0">
                            <a:latin typeface="Cambria Math" panose="02040503050406030204" pitchFamily="18" charset="0"/>
                            <a:ea typeface="Calibri" panose="020F0502020204030204" pitchFamily="34" charset="0"/>
                            <a:cs typeface="Arial" panose="020B0604020202020204" pitchFamily="34" charset="0"/>
                          </a:rPr>
                        </m:ctrlPr>
                      </m:sSubPr>
                      <m:e>
                        <m:r>
                          <a:rPr lang="en-US" sz="2000" b="1" i="1">
                            <a:latin typeface="Cambria Math" panose="02040503050406030204" pitchFamily="18" charset="0"/>
                            <a:ea typeface="Calibri" panose="020F0502020204030204" pitchFamily="34" charset="0"/>
                            <a:cs typeface="Arial" panose="020B0604020202020204" pitchFamily="34" charset="0"/>
                          </a:rPr>
                          <m:t>𝑰𝒏𝒊𝒕</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𝒎𝒐𝒅𝒊𝒇𝒊𝒆𝒓</m:t>
                        </m:r>
                      </m:e>
                      <m:sub>
                        <m:r>
                          <a:rPr lang="en-US" sz="2000" b="1" i="1">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𝒏</m:t>
                        </m:r>
                      </m:sub>
                    </m:sSub>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a:latin typeface="Cambria Math" panose="02040503050406030204" pitchFamily="18" charset="0"/>
                        <a:ea typeface="Calibri" panose="020F0502020204030204" pitchFamily="34" charset="0"/>
                        <a:cs typeface="Arial" panose="020B0604020202020204" pitchFamily="34" charset="0"/>
                      </a:rPr>
                      <m:t>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𝑰𝒏𝒊𝒕</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 </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𝒆𝒇𝒇𝒆𝒄𝒕</m:t>
                    </m:r>
                  </m:oMath>
                </a14:m>
                <a:r>
                  <a:rPr lang="en-US" sz="2000" b="1" dirty="0"/>
                  <a:t> </a:t>
                </a:r>
                <a14:m>
                  <m:oMath xmlns:m="http://schemas.openxmlformats.org/officeDocument/2006/math">
                    <m:r>
                      <a:rPr lang="en-US" sz="2000" b="1" i="1" dirty="0">
                        <a:latin typeface="Cambria Math"/>
                      </a:rPr>
                      <m:t>×</m:t>
                    </m:r>
                    <m:r>
                      <a:rPr lang="en-US" sz="2000" b="1" i="1" dirty="0" smtClean="0">
                        <a:latin typeface="Cambria Math" panose="02040503050406030204" pitchFamily="18" charset="0"/>
                      </a:rPr>
                      <m:t>𝑨</m:t>
                    </m:r>
                  </m:oMath>
                </a14:m>
                <a:endParaRPr lang="en-US" sz="2000" b="1" dirty="0" smtClean="0">
                  <a:solidFill>
                    <a:schemeClr val="accent2"/>
                  </a:solidFill>
                </a:endParaRPr>
              </a:p>
              <a:p>
                <a:pPr marL="0" indent="0">
                  <a:buNone/>
                </a:pPr>
                <a:endParaRPr lang="en-US" sz="2000" b="1" dirty="0" smtClean="0"/>
              </a:p>
              <a:p>
                <a:pPr marL="0" indent="0">
                  <a:buNone/>
                </a:pPr>
                <a:endParaRPr lang="en-US" sz="2000" b="1" dirty="0" smtClean="0"/>
              </a:p>
              <a:p>
                <a:pPr marL="0" indent="0">
                  <a:buNone/>
                </a:pPr>
                <a:endParaRPr lang="en-US" sz="2000" b="1" dirty="0" smtClean="0"/>
              </a:p>
              <a:p>
                <a:pPr marL="0" indent="0">
                  <a:buNone/>
                </a:pPr>
                <a:endParaRPr lang="en-US" sz="2000" b="1" dirty="0"/>
              </a:p>
              <a:p>
                <a:pPr marL="0" indent="0">
                  <a:buNone/>
                </a:pPr>
                <a14:m>
                  <m:oMathPara xmlns:m="http://schemas.openxmlformats.org/officeDocument/2006/math">
                    <m:oMathParaPr>
                      <m:jc m:val="left"/>
                    </m:oMathParaPr>
                    <m:oMath xmlns:m="http://schemas.openxmlformats.org/officeDocument/2006/math">
                      <m:sSub>
                        <m:sSubPr>
                          <m:ctrlPr>
                            <a:rPr lang="en-US" sz="2000" b="1" i="1">
                              <a:latin typeface="Cambria Math" panose="02040503050406030204" pitchFamily="18" charset="0"/>
                              <a:ea typeface="Calibri" panose="020F0502020204030204" pitchFamily="34" charset="0"/>
                              <a:cs typeface="Arial" panose="020B0604020202020204" pitchFamily="34" charset="0"/>
                            </a:rPr>
                          </m:ctrlPr>
                        </m:sSubPr>
                        <m:e>
                          <m:r>
                            <a:rPr lang="en-US" sz="2000" b="1" i="1">
                              <a:latin typeface="Cambria Math" panose="02040503050406030204" pitchFamily="18" charset="0"/>
                              <a:ea typeface="Calibri" panose="020F0502020204030204" pitchFamily="34" charset="0"/>
                              <a:cs typeface="Arial" panose="020B0604020202020204" pitchFamily="34" charset="0"/>
                            </a:rPr>
                            <m:t>𝑪𝒆𝒔𝒔</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𝒎𝒐𝒅𝒊𝒇𝒊𝒆𝒓</m:t>
                          </m:r>
                        </m:e>
                        <m:sub>
                          <m:r>
                            <a:rPr lang="en-US" sz="2000" b="1" i="1">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𝒏</m:t>
                          </m:r>
                        </m:sub>
                      </m:sSub>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𝑪𝒆𝒔𝒔</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 </m:t>
                      </m:r>
                      <m:r>
                        <a:rPr lang="en-US" sz="2000" b="1" i="1" smtClean="0">
                          <a:solidFill>
                            <a:schemeClr val="accent2"/>
                          </a:solidFill>
                          <a:latin typeface="Cambria Math" panose="02040503050406030204" pitchFamily="18" charset="0"/>
                          <a:ea typeface="Calibri" panose="020F0502020204030204" pitchFamily="34" charset="0"/>
                          <a:cs typeface="Arial" panose="020B0604020202020204" pitchFamily="34" charset="0"/>
                        </a:rPr>
                        <m:t>𝒆𝒇𝒇𝒆𝒄𝒕</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latin typeface="Cambria Math" panose="02040503050406030204" pitchFamily="18" charset="0"/>
                          <a:ea typeface="Calibri" panose="020F0502020204030204" pitchFamily="34" charset="0"/>
                          <a:cs typeface="Arial" panose="020B0604020202020204" pitchFamily="34" charset="0"/>
                        </a:rPr>
                        <m:t>𝑨</m:t>
                      </m:r>
                      <m:sSup>
                        <m:sSupPr>
                          <m:ctrlPr>
                            <a:rPr lang="en-US" sz="2000" b="1" i="1">
                              <a:latin typeface="Cambria Math" panose="02040503050406030204" pitchFamily="18" charset="0"/>
                              <a:ea typeface="Calibri" panose="020F0502020204030204" pitchFamily="34" charset="0"/>
                              <a:cs typeface="Arial" panose="020B0604020202020204" pitchFamily="34" charset="0"/>
                            </a:rPr>
                          </m:ctrlPr>
                        </m:sSupPr>
                        <m:e>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a:latin typeface="Cambria Math" panose="02040503050406030204" pitchFamily="18" charset="0"/>
                              <a:ea typeface="Calibri" panose="020F0502020204030204" pitchFamily="34" charset="0"/>
                              <a:cs typeface="Arial" panose="020B0604020202020204" pitchFamily="34" charset="0"/>
                            </a:rPr>
                            <m:t>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5"/>
                              </a:solidFill>
                              <a:latin typeface="Cambria Math" panose="02040503050406030204" pitchFamily="18" charset="0"/>
                              <a:ea typeface="Calibri" panose="020F0502020204030204" pitchFamily="34" charset="0"/>
                              <a:cs typeface="Arial" panose="020B0604020202020204" pitchFamily="34" charset="0"/>
                            </a:rPr>
                            <m:t>𝒅</m:t>
                          </m:r>
                          <m:r>
                            <a:rPr lang="en-US" sz="2000" b="1" i="1">
                              <a:latin typeface="Cambria Math" panose="02040503050406030204" pitchFamily="18" charset="0"/>
                              <a:ea typeface="Calibri" panose="020F0502020204030204" pitchFamily="34" charset="0"/>
                              <a:cs typeface="Arial" panose="020B0604020202020204" pitchFamily="34" charset="0"/>
                            </a:rPr>
                            <m:t>)</m:t>
                          </m:r>
                        </m:e>
                        <m:sup>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 </m:t>
                          </m:r>
                          <m:r>
                            <a:rPr lang="en-US" sz="2000" b="1" i="1">
                              <a:latin typeface="Cambria Math" panose="02040503050406030204" pitchFamily="18" charset="0"/>
                              <a:ea typeface="Calibri" panose="020F0502020204030204" pitchFamily="34" charset="0"/>
                              <a:cs typeface="Arial" panose="020B0604020202020204" pitchFamily="34" charset="0"/>
                            </a:rPr>
                            <m:t>𝒏</m:t>
                          </m:r>
                          <m:r>
                            <a:rPr lang="en-US" sz="2000" b="1" i="1">
                              <a:latin typeface="Cambria Math" panose="02040503050406030204" pitchFamily="18" charset="0"/>
                              <a:ea typeface="Calibri" panose="020F0502020204030204" pitchFamily="34" charset="0"/>
                              <a:cs typeface="Arial" panose="020B0604020202020204" pitchFamily="34" charset="0"/>
                            </a:rPr>
                            <m:t>−</m:t>
                          </m:r>
                          <m:r>
                            <a:rPr lang="en-US" sz="2000" b="1" i="1" smtClean="0">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𝒑𝒐𝒍𝒊𝒄𝒚</m:t>
                          </m:r>
                          <m:r>
                            <a:rPr lang="en-US" sz="2000" b="1" i="1" smtClean="0">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r>
                            <a:rPr lang="en-US" sz="2000" b="1" i="1" smtClean="0">
                              <a:solidFill>
                                <a:schemeClr val="accent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𝒚𝒆𝒂𝒓</m:t>
                          </m:r>
                          <m:r>
                            <a:rPr lang="en-US" sz="2000" b="1" i="1">
                              <a:latin typeface="Cambria Math" panose="02040503050406030204" pitchFamily="18" charset="0"/>
                              <a:ea typeface="Calibri" panose="020F0502020204030204" pitchFamily="34" charset="0"/>
                              <a:cs typeface="Arial" panose="020B0604020202020204" pitchFamily="34" charset="0"/>
                            </a:rPr>
                            <m:t>)</m:t>
                          </m:r>
                        </m:sup>
                      </m:sSup>
                    </m:oMath>
                  </m:oMathPara>
                </a14:m>
                <a:endParaRPr lang="en-US" sz="2000" b="1"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533400" y="1739376"/>
                <a:ext cx="8330764" cy="359462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05280" y="2448900"/>
                <a:ext cx="3695240" cy="7857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1" i="1" dirty="0" smtClean="0">
                              <a:latin typeface="Cambria Math" panose="02040503050406030204" pitchFamily="18" charset="0"/>
                            </a:rPr>
                          </m:ctrlPr>
                        </m:naryPr>
                        <m:sub>
                          <m:r>
                            <m:rPr>
                              <m:brk m:alnAt="23"/>
                            </m:rPr>
                            <a:rPr lang="en-US" b="1" i="1" dirty="0">
                              <a:latin typeface="Cambria Math" panose="02040503050406030204" pitchFamily="18" charset="0"/>
                            </a:rPr>
                            <m:t>𝒊</m:t>
                          </m:r>
                          <m:r>
                            <a:rPr lang="en-US" b="1" i="1" dirty="0">
                              <a:latin typeface="Cambria Math" panose="02040503050406030204" pitchFamily="18" charset="0"/>
                            </a:rPr>
                            <m:t>=</m:t>
                          </m:r>
                          <m:r>
                            <a:rPr lang="en-US" b="1" i="1" dirty="0" smtClean="0">
                              <a:latin typeface="Cambria Math" panose="02040503050406030204" pitchFamily="18" charset="0"/>
                            </a:rPr>
                            <m:t>𝒘</m:t>
                          </m:r>
                          <m:r>
                            <a:rPr lang="en-US" b="1" i="1" dirty="0" smtClean="0">
                              <a:latin typeface="Cambria Math" panose="02040503050406030204" pitchFamily="18" charset="0"/>
                            </a:rPr>
                            <m:t>,</m:t>
                          </m:r>
                          <m:r>
                            <a:rPr lang="en-US" b="1" i="1" dirty="0" smtClean="0">
                              <a:latin typeface="Cambria Math" panose="02040503050406030204" pitchFamily="18" charset="0"/>
                            </a:rPr>
                            <m:t>𝒓</m:t>
                          </m:r>
                          <m:r>
                            <a:rPr lang="en-US" b="1" i="1" dirty="0" smtClean="0">
                              <a:latin typeface="Cambria Math" panose="02040503050406030204" pitchFamily="18" charset="0"/>
                            </a:rPr>
                            <m:t>,</m:t>
                          </m:r>
                          <m:r>
                            <a:rPr lang="en-US" b="1" i="1" dirty="0" smtClean="0">
                              <a:latin typeface="Cambria Math" panose="02040503050406030204" pitchFamily="18" charset="0"/>
                            </a:rPr>
                            <m:t>𝒃</m:t>
                          </m:r>
                        </m:sub>
                        <m:sup/>
                        <m:e>
                          <m:r>
                            <a:rPr lang="en-US" b="1" i="1" dirty="0">
                              <a:latin typeface="Cambria Math" panose="02040503050406030204" pitchFamily="18" charset="0"/>
                            </a:rPr>
                            <m:t>𝑷𝒆</m:t>
                          </m:r>
                          <m:r>
                            <a:rPr lang="en-US" b="1" i="1" dirty="0">
                              <a:latin typeface="Cambria Math" panose="02040503050406030204" pitchFamily="18" charset="0"/>
                            </a:rPr>
                            <m:t>×</m:t>
                          </m:r>
                          <m:sSub>
                            <m:sSubPr>
                              <m:ctrlPr>
                                <a:rPr lang="en-US" b="1" i="1" dirty="0"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b="1" i="1" dirty="0">
                                  <a:solidFill>
                                    <a:schemeClr val="accent1"/>
                                  </a:solidFill>
                                  <a:effectLst>
                                    <a:outerShdw blurRad="38100" dist="38100" dir="2700000" algn="tl">
                                      <a:srgbClr val="000000">
                                        <a:alpha val="43137"/>
                                      </a:srgbClr>
                                    </a:outerShdw>
                                  </a:effectLst>
                                  <a:latin typeface="Cambria Math" panose="02040503050406030204" pitchFamily="18" charset="0"/>
                                </a:rPr>
                                <m:t>𝑰</m:t>
                              </m:r>
                            </m:e>
                            <m:sub>
                              <m:r>
                                <a:rPr lang="en-US" b="1" i="1" dirty="0">
                                  <a:solidFill>
                                    <a:schemeClr val="accent1"/>
                                  </a:solidFill>
                                  <a:effectLst>
                                    <a:outerShdw blurRad="38100" dist="38100" dir="2700000" algn="tl">
                                      <a:srgbClr val="000000">
                                        <a:alpha val="43137"/>
                                      </a:srgbClr>
                                    </a:outerShdw>
                                  </a:effectLst>
                                  <a:latin typeface="Cambria Math" panose="02040503050406030204" pitchFamily="18" charset="0"/>
                                </a:rPr>
                                <m:t>𝒊</m:t>
                              </m:r>
                            </m:sub>
                          </m:sSub>
                          <m:r>
                            <a:rPr lang="en-US" b="1" i="1" dirty="0">
                              <a:latin typeface="Cambria Math" panose="02040503050406030204" pitchFamily="18" charset="0"/>
                            </a:rPr>
                            <m:t>×</m:t>
                          </m:r>
                          <m:sSub>
                            <m:sSubPr>
                              <m:ctrlPr>
                                <a:rPr lang="en-US" b="1" i="1" dirty="0">
                                  <a:latin typeface="Cambria Math" panose="02040503050406030204" pitchFamily="18" charset="0"/>
                                </a:rPr>
                              </m:ctrlPr>
                            </m:sSubPr>
                            <m:e>
                              <m:r>
                                <a:rPr lang="en-US" b="1" i="1" dirty="0">
                                  <a:latin typeface="Cambria Math" panose="02040503050406030204" pitchFamily="18" charset="0"/>
                                </a:rPr>
                                <m:t>𝑹𝒆</m:t>
                              </m:r>
                            </m:e>
                            <m:sub>
                              <m:r>
                                <a:rPr lang="en-US" b="1" i="1" dirty="0">
                                  <a:latin typeface="Cambria Math" panose="02040503050406030204" pitchFamily="18" charset="0"/>
                                </a:rPr>
                                <m:t>𝒊</m:t>
                              </m:r>
                            </m:sub>
                          </m:sSub>
                          <m:r>
                            <a:rPr lang="en-US" b="1" i="1" dirty="0">
                              <a:latin typeface="Cambria Math" panose="02040503050406030204" pitchFamily="18" charset="0"/>
                            </a:rPr>
                            <m:t>×</m:t>
                          </m:r>
                          <m:d>
                            <m:dPr>
                              <m:ctrlPr>
                                <a:rPr lang="en-US" b="1" i="1" dirty="0">
                                  <a:latin typeface="Cambria Math" panose="02040503050406030204" pitchFamily="18" charset="0"/>
                                </a:rPr>
                              </m:ctrlPr>
                            </m:dPr>
                            <m:e>
                              <m:r>
                                <a:rPr lang="en-US" b="1" i="1" dirty="0">
                                  <a:latin typeface="Cambria Math" panose="02040503050406030204" pitchFamily="18" charset="0"/>
                                </a:rPr>
                                <m:t>𝟏</m:t>
                              </m:r>
                              <m:r>
                                <a:rPr lang="en-US" b="1" i="1" dirty="0">
                                  <a:latin typeface="Cambria Math" panose="02040503050406030204" pitchFamily="18" charset="0"/>
                                </a:rPr>
                                <m:t>−</m:t>
                              </m:r>
                              <m:sSub>
                                <m:sSubPr>
                                  <m:ctrlPr>
                                    <a:rPr lang="en-US" b="1" i="1" dirty="0" smtClean="0">
                                      <a:solidFill>
                                        <a:schemeClr val="accent1"/>
                                      </a:solidFill>
                                      <a:effectLst>
                                        <a:outerShdw blurRad="38100" dist="38100" dir="2700000" algn="tl">
                                          <a:srgbClr val="000000">
                                            <a:alpha val="43137"/>
                                          </a:srgbClr>
                                        </a:outerShdw>
                                      </a:effectLst>
                                      <a:latin typeface="Cambria Math" panose="02040503050406030204" pitchFamily="18" charset="0"/>
                                    </a:rPr>
                                  </m:ctrlPr>
                                </m:sSubPr>
                                <m:e>
                                  <m:r>
                                    <a:rPr lang="en-US" b="1" i="1" dirty="0">
                                      <a:solidFill>
                                        <a:schemeClr val="accent1"/>
                                      </a:solidFill>
                                      <a:effectLst>
                                        <a:outerShdw blurRad="38100" dist="38100" dir="2700000" algn="tl">
                                          <a:srgbClr val="000000">
                                            <a:alpha val="43137"/>
                                          </a:srgbClr>
                                        </a:outerShdw>
                                      </a:effectLst>
                                      <a:latin typeface="Cambria Math" panose="02040503050406030204" pitchFamily="18" charset="0"/>
                                    </a:rPr>
                                    <m:t>𝒑𝒂𝒄</m:t>
                                  </m:r>
                                </m:e>
                                <m:sub>
                                  <m:r>
                                    <a:rPr lang="en-US" b="1" i="1" dirty="0">
                                      <a:solidFill>
                                        <a:schemeClr val="accent1"/>
                                      </a:solidFill>
                                      <a:effectLst>
                                        <a:outerShdw blurRad="38100" dist="38100" dir="2700000" algn="tl">
                                          <a:srgbClr val="000000">
                                            <a:alpha val="43137"/>
                                          </a:srgbClr>
                                        </a:outerShdw>
                                      </a:effectLst>
                                      <a:latin typeface="Cambria Math" panose="02040503050406030204" pitchFamily="18" charset="0"/>
                                    </a:rPr>
                                    <m:t>𝒊</m:t>
                                  </m:r>
                                </m:sub>
                              </m:sSub>
                            </m:e>
                          </m:d>
                        </m:e>
                      </m:nary>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305280" y="2448900"/>
                <a:ext cx="3695240" cy="78572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656080" y="4419600"/>
                <a:ext cx="3794245" cy="599716"/>
              </a:xfrm>
              <a:prstGeom prst="rect">
                <a:avLst/>
              </a:prstGeom>
            </p:spPr>
            <p:style>
              <a:lnRef idx="2">
                <a:schemeClr val="accent5"/>
              </a:lnRef>
              <a:fillRef idx="1">
                <a:schemeClr val="lt1"/>
              </a:fillRef>
              <a:effectRef idx="0">
                <a:schemeClr val="accent5"/>
              </a:effectRef>
              <a:fontRef idx="minor">
                <a:schemeClr val="dk1"/>
              </a:fontRef>
            </p:style>
            <p:txBody>
              <a:bodyPr wrap="none" anchor="ctr">
                <a:spAutoFit/>
              </a:bodyPr>
              <a:lstStyle/>
              <a:p>
                <a:pPr marL="457200" marR="0" algn="ctr">
                  <a:lnSpc>
                    <a:spcPct val="115000"/>
                  </a:lnSpc>
                  <a:spcBef>
                    <a:spcPts val="0"/>
                  </a:spcBef>
                  <a:spcAft>
                    <a:spcPts val="1000"/>
                  </a:spcAft>
                </a:pPr>
                <a14:m>
                  <m:oMath xmlns:m="http://schemas.openxmlformats.org/officeDocument/2006/math">
                    <m:r>
                      <a:rPr lang="en-US" i="1" smtClean="0">
                        <a:latin typeface="Cambria Math" panose="02040503050406030204" pitchFamily="18" charset="0"/>
                        <a:ea typeface="Calibri" panose="020F0502020204030204" pitchFamily="34" charset="0"/>
                        <a:cs typeface="Arial" panose="020B0604020202020204" pitchFamily="34" charset="0"/>
                      </a:rPr>
                      <m:t>𝑑</m:t>
                    </m:r>
                    <m:r>
                      <a:rPr lang="en-US" b="0" i="1" smtClean="0">
                        <a:latin typeface="Cambria Math" panose="02040503050406030204" pitchFamily="18" charset="0"/>
                        <a:ea typeface="Calibri" panose="020F0502020204030204" pitchFamily="34" charset="0"/>
                        <a:cs typeface="Arial" panose="020B0604020202020204" pitchFamily="34" charset="0"/>
                      </a:rPr>
                      <m:t>𝑒𝑐𝑎𝑦</m:t>
                    </m:r>
                    <m:r>
                      <a:rPr lang="en-US" b="0" i="1" smtClean="0">
                        <a:latin typeface="Cambria Math" panose="02040503050406030204" pitchFamily="18" charset="0"/>
                        <a:ea typeface="Calibri" panose="020F0502020204030204" pitchFamily="34" charset="0"/>
                        <a:cs typeface="Arial" panose="020B0604020202020204" pitchFamily="34" charset="0"/>
                      </a:rPr>
                      <m:t> </m:t>
                    </m:r>
                    <m:r>
                      <a:rPr lang="en-US" b="0" i="1" smtClean="0">
                        <a:latin typeface="Cambria Math" panose="02040503050406030204" pitchFamily="18" charset="0"/>
                        <a:ea typeface="Calibri" panose="020F0502020204030204" pitchFamily="34" charset="0"/>
                        <a:cs typeface="Arial" panose="020B0604020202020204" pitchFamily="34" charset="0"/>
                      </a:rPr>
                      <m:t>𝑟𝑎𝑡𝑒</m:t>
                    </m:r>
                    <m:r>
                      <a:rPr lang="en-US" i="1" smtClean="0">
                        <a:latin typeface="Cambria Math" panose="02040503050406030204" pitchFamily="18" charset="0"/>
                        <a:ea typeface="Calibri" panose="020F0502020204030204" pitchFamily="34" charset="0"/>
                        <a:cs typeface="Arial" panose="020B0604020202020204" pitchFamily="34" charset="0"/>
                      </a:rPr>
                      <m:t>=</m:t>
                    </m:r>
                    <m:f>
                      <m:fPr>
                        <m:ctrlPr>
                          <a:rPr lang="en-US" i="1">
                            <a:latin typeface="Cambria Math" panose="02040503050406030204" pitchFamily="18" charset="0"/>
                            <a:ea typeface="Calibri" panose="020F0502020204030204" pitchFamily="34" charset="0"/>
                            <a:cs typeface="Arial" panose="020B0604020202020204" pitchFamily="34" charset="0"/>
                          </a:rPr>
                        </m:ctrlPr>
                      </m:fPr>
                      <m:num>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𝑦𝑒𝑎𝑟</m:t>
                        </m:r>
                        <m:r>
                          <a:rPr lang="en-US" i="1">
                            <a:latin typeface="Cambria Math" panose="02040503050406030204" pitchFamily="18" charset="0"/>
                            <a:ea typeface="Calibri" panose="020F0502020204030204" pitchFamily="34" charset="0"/>
                            <a:cs typeface="Arial" panose="020B0604020202020204" pitchFamily="34" charset="0"/>
                          </a:rPr>
                          <m:t> </m:t>
                        </m:r>
                        <m:r>
                          <a:rPr lang="en-US" i="1">
                            <a:latin typeface="Cambria Math" panose="02040503050406030204" pitchFamily="18" charset="0"/>
                            <a:ea typeface="Calibri" panose="020F0502020204030204" pitchFamily="34" charset="0"/>
                            <a:cs typeface="Arial" panose="020B0604020202020204" pitchFamily="34" charset="0"/>
                          </a:rPr>
                          <m:t>𝑛</m:t>
                        </m:r>
                        <m:r>
                          <a:rPr lang="en-US" i="1">
                            <a:latin typeface="Cambria Math" panose="02040503050406030204" pitchFamily="18" charset="0"/>
                            <a:ea typeface="Calibri" panose="020F0502020204030204" pitchFamily="34" charset="0"/>
                            <a:cs typeface="Arial" panose="020B0604020202020204" pitchFamily="34" charset="0"/>
                          </a:rPr>
                          <m:t>+1)</m:t>
                        </m:r>
                      </m:num>
                      <m:den>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𝑦𝑒𝑎𝑟</m:t>
                        </m:r>
                        <m:r>
                          <a:rPr lang="en-US" i="1">
                            <a:latin typeface="Cambria Math" panose="02040503050406030204" pitchFamily="18" charset="0"/>
                            <a:ea typeface="Calibri" panose="020F0502020204030204" pitchFamily="34" charset="0"/>
                            <a:cs typeface="Arial" panose="020B0604020202020204" pitchFamily="34" charset="0"/>
                          </a:rPr>
                          <m:t> </m:t>
                        </m:r>
                        <m:r>
                          <a:rPr lang="en-US" i="1">
                            <a:latin typeface="Cambria Math" panose="02040503050406030204" pitchFamily="18" charset="0"/>
                            <a:ea typeface="Calibri" panose="020F0502020204030204" pitchFamily="34" charset="0"/>
                            <a:cs typeface="Arial" panose="020B0604020202020204" pitchFamily="34" charset="0"/>
                          </a:rPr>
                          <m:t>𝑛</m:t>
                        </m:r>
                        <m:r>
                          <a:rPr lang="en-US" i="1">
                            <a:latin typeface="Cambria Math" panose="02040503050406030204" pitchFamily="18" charset="0"/>
                            <a:ea typeface="Calibri" panose="020F0502020204030204" pitchFamily="34" charset="0"/>
                            <a:cs typeface="Arial" panose="020B0604020202020204" pitchFamily="34" charset="0"/>
                          </a:rPr>
                          <m:t>)</m:t>
                        </m:r>
                      </m:den>
                    </m:f>
                    <m:r>
                      <a:rPr lang="en-US" i="1">
                        <a:latin typeface="Cambria Math" panose="02040503050406030204" pitchFamily="18" charset="0"/>
                        <a:ea typeface="Calibri" panose="020F0502020204030204" pitchFamily="34" charset="0"/>
                        <a:cs typeface="Arial" panose="020B0604020202020204" pitchFamily="34" charset="0"/>
                      </a:rPr>
                      <m:t>=0.2</m:t>
                    </m:r>
                    <m:r>
                      <a:rPr lang="en-US">
                        <a:latin typeface="Cambria Math" panose="02040503050406030204" pitchFamily="18" charset="0"/>
                        <a:ea typeface="MS Mincho"/>
                        <a:cs typeface="Arial" panose="020B0604020202020204" pitchFamily="34" charset="0"/>
                      </a:rPr>
                      <m:t>   </m:t>
                    </m:r>
                  </m:oMath>
                </a14:m>
                <a:r>
                  <a:rPr lang="en-US"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656080" y="4419600"/>
                <a:ext cx="3794245" cy="599716"/>
              </a:xfrm>
              <a:prstGeom prst="rect">
                <a:avLst/>
              </a:prstGeom>
              <a:blipFill rotWithShape="0">
                <a:blip r:embed="rId5"/>
                <a:stretch>
                  <a:fillRect b="-3922"/>
                </a:stretch>
              </a:blipFill>
            </p:spPr>
            <p:txBody>
              <a:bodyPr/>
              <a:lstStyle/>
              <a:p>
                <a:r>
                  <a:rPr lang="en-US">
                    <a:noFill/>
                  </a:rPr>
                  <a:t> </a:t>
                </a:r>
              </a:p>
            </p:txBody>
          </p:sp>
        </mc:Fallback>
      </mc:AlternateContent>
      <p:sp>
        <p:nvSpPr>
          <p:cNvPr id="18" name="Up Arrow 17"/>
          <p:cNvSpPr/>
          <p:nvPr/>
        </p:nvSpPr>
        <p:spPr>
          <a:xfrm>
            <a:off x="3932017" y="2153859"/>
            <a:ext cx="289367" cy="2437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Up Arrow 19"/>
          <p:cNvSpPr/>
          <p:nvPr/>
        </p:nvSpPr>
        <p:spPr>
          <a:xfrm rot="10800000">
            <a:off x="3932017" y="3413899"/>
            <a:ext cx="289367" cy="2437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Up Arrow 20"/>
          <p:cNvSpPr/>
          <p:nvPr/>
        </p:nvSpPr>
        <p:spPr>
          <a:xfrm>
            <a:off x="6553200" y="4016446"/>
            <a:ext cx="239146" cy="2437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Rectangle 1"/>
          <p:cNvSpPr/>
          <p:nvPr/>
        </p:nvSpPr>
        <p:spPr>
          <a:xfrm>
            <a:off x="683172" y="4905159"/>
            <a:ext cx="353558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Sum </a:t>
            </a:r>
            <a:r>
              <a:rPr lang="en-US" dirty="0" smtClean="0"/>
              <a:t>the relative effects across </a:t>
            </a:r>
            <a:r>
              <a:rPr lang="en-US" dirty="0"/>
              <a:t>venue </a:t>
            </a:r>
            <a:r>
              <a:rPr lang="en-US" dirty="0" smtClean="0"/>
              <a:t>types and scale these based on the level of existing coverage</a:t>
            </a:r>
            <a:endParaRPr lang="en-US" dirty="0"/>
          </a:p>
        </p:txBody>
      </p:sp>
      <p:sp>
        <p:nvSpPr>
          <p:cNvPr id="11" name="TextBox 10"/>
          <p:cNvSpPr txBox="1"/>
          <p:nvPr/>
        </p:nvSpPr>
        <p:spPr>
          <a:xfrm>
            <a:off x="11430" y="0"/>
            <a:ext cx="2249655" cy="369332"/>
          </a:xfrm>
          <a:prstGeom prst="rect">
            <a:avLst/>
          </a:prstGeom>
          <a:noFill/>
        </p:spPr>
        <p:txBody>
          <a:bodyPr wrap="none" rtlCol="0">
            <a:spAutoFit/>
          </a:bodyPr>
          <a:lstStyle/>
          <a:p>
            <a:r>
              <a:rPr lang="en-US" dirty="0" smtClean="0"/>
              <a:t>2. Smoke-free air laws</a:t>
            </a:r>
            <a:endParaRPr lang="en-US" dirty="0"/>
          </a:p>
        </p:txBody>
      </p:sp>
      <p:cxnSp>
        <p:nvCxnSpPr>
          <p:cNvPr id="7" name="Straight Arrow Connector 6"/>
          <p:cNvCxnSpPr/>
          <p:nvPr/>
        </p:nvCxnSpPr>
        <p:spPr>
          <a:xfrm flipH="1">
            <a:off x="5609581" y="1725193"/>
            <a:ext cx="609600" cy="1656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48400" y="1497461"/>
            <a:ext cx="2599430" cy="369332"/>
          </a:xfrm>
          <a:prstGeom prst="rect">
            <a:avLst/>
          </a:prstGeom>
          <a:noFill/>
        </p:spPr>
        <p:txBody>
          <a:bodyPr wrap="none" rtlCol="0">
            <a:spAutoFit/>
          </a:bodyPr>
          <a:lstStyle/>
          <a:p>
            <a:r>
              <a:rPr lang="en-US" dirty="0" smtClean="0"/>
              <a:t>Age-specific scaling factor</a:t>
            </a:r>
            <a:endParaRPr lang="en-US" dirty="0"/>
          </a:p>
        </p:txBody>
      </p:sp>
    </p:spTree>
    <p:extLst>
      <p:ext uri="{BB962C8B-B14F-4D97-AF65-F5344CB8AC3E}">
        <p14:creationId xmlns:p14="http://schemas.microsoft.com/office/powerpoint/2010/main" val="34046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0"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Increasing TC expenditures</a:t>
            </a:r>
            <a:endParaRPr lang="en-US" dirty="0"/>
          </a:p>
        </p:txBody>
      </p:sp>
      <p:sp>
        <p:nvSpPr>
          <p:cNvPr id="3" name="Content Placeholder 2"/>
          <p:cNvSpPr>
            <a:spLocks noGrp="1"/>
          </p:cNvSpPr>
          <p:nvPr>
            <p:ph idx="1"/>
          </p:nvPr>
        </p:nvSpPr>
        <p:spPr>
          <a:xfrm>
            <a:off x="457200" y="1600201"/>
            <a:ext cx="8229600" cy="2209799"/>
          </a:xfrm>
        </p:spPr>
        <p:txBody>
          <a:bodyPr>
            <a:normAutofit/>
          </a:bodyPr>
          <a:lstStyle/>
          <a:p>
            <a:r>
              <a:rPr lang="en-US" sz="2800" dirty="0" smtClean="0"/>
              <a:t>Limited evidence on expenditures </a:t>
            </a:r>
            <a:r>
              <a:rPr lang="en-US" sz="2800" i="1" dirty="0" smtClean="0"/>
              <a:t>per se</a:t>
            </a:r>
          </a:p>
          <a:p>
            <a:r>
              <a:rPr lang="en-US" sz="2800" dirty="0" smtClean="0"/>
              <a:t>Well-funded comprehensive, coordinated tobacco control programs can be effective</a:t>
            </a:r>
          </a:p>
          <a:p>
            <a:r>
              <a:rPr lang="en-US" sz="2800" dirty="0" smtClean="0"/>
              <a:t>Costly to implement $$</a:t>
            </a:r>
            <a:endParaRPr lang="en-US" sz="2800" dirty="0"/>
          </a:p>
        </p:txBody>
      </p:sp>
      <p:sp>
        <p:nvSpPr>
          <p:cNvPr id="4" name="Slide Number Placeholder 3"/>
          <p:cNvSpPr>
            <a:spLocks noGrp="1"/>
          </p:cNvSpPr>
          <p:nvPr>
            <p:ph type="sldNum" sz="quarter" idx="12"/>
          </p:nvPr>
        </p:nvSpPr>
        <p:spPr/>
        <p:txBody>
          <a:bodyPr/>
          <a:lstStyle/>
          <a:p>
            <a:pPr>
              <a:defRPr/>
            </a:pPr>
            <a:fld id="{12DE6DF0-88D8-A340-AC03-635EA9EF5E16}" type="slidenum">
              <a:rPr lang="en-US" smtClean="0"/>
              <a:pPr>
                <a:defRPr/>
              </a:pPr>
              <a:t>9</a:t>
            </a:fld>
            <a:endParaRPr lang="en-US"/>
          </a:p>
        </p:txBody>
      </p:sp>
      <mc:AlternateContent xmlns:mc="http://schemas.openxmlformats.org/markup-compatibility/2006" xmlns:a14="http://schemas.microsoft.com/office/drawing/2010/main">
        <mc:Choice Requires="a14">
          <p:graphicFrame>
            <p:nvGraphicFramePr>
              <p:cNvPr id="5" name="Content Placeholder 4"/>
              <p:cNvGraphicFramePr>
                <a:graphicFrameLocks/>
              </p:cNvGraphicFramePr>
              <p:nvPr>
                <p:extLst>
                  <p:ext uri="{D42A27DB-BD31-4B8C-83A1-F6EECF244321}">
                    <p14:modId xmlns:p14="http://schemas.microsoft.com/office/powerpoint/2010/main" val="3543104876"/>
                  </p:ext>
                </p:extLst>
              </p:nvPr>
            </p:nvGraphicFramePr>
            <p:xfrm>
              <a:off x="457200" y="3720322"/>
              <a:ext cx="5410201" cy="2393832"/>
            </p:xfrm>
            <a:graphic>
              <a:graphicData uri="http://schemas.openxmlformats.org/drawingml/2006/table">
                <a:tbl>
                  <a:tblPr firstRow="1" firstCol="1" bandRow="1">
                    <a:tableStyleId>{3C2FFA5D-87B4-456A-9821-1D502468CF0F}</a:tableStyleId>
                  </a:tblPr>
                  <a:tblGrid>
                    <a:gridCol w="22860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990601">
                      <a:extLst>
                        <a:ext uri="{9D8B030D-6E8A-4147-A177-3AD203B41FA5}">
                          <a16:colId xmlns:a16="http://schemas.microsoft.com/office/drawing/2014/main" xmlns="" val="20002"/>
                        </a:ext>
                      </a:extLst>
                    </a:gridCol>
                  </a:tblGrid>
                  <a:tr h="408441">
                    <a:tc gridSpan="3">
                      <a:txBody>
                        <a:bodyPr/>
                        <a:lstStyle/>
                        <a:p>
                          <a:pPr marL="0" marR="0" algn="ctr">
                            <a:lnSpc>
                              <a:spcPct val="115000"/>
                            </a:lnSpc>
                            <a:spcBef>
                              <a:spcPts val="600"/>
                            </a:spcBef>
                            <a:spcAft>
                              <a:spcPts val="600"/>
                            </a:spcAft>
                          </a:pPr>
                          <a:r>
                            <a:rPr lang="en-US" sz="1600" dirty="0">
                              <a:effectLst/>
                            </a:rPr>
                            <a:t>User inputs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05958">
                    <a:tc>
                      <a:txBody>
                        <a:bodyPr/>
                        <a:lstStyle/>
                        <a:p>
                          <a:pPr marL="0" marR="0" algn="ctr">
                            <a:lnSpc>
                              <a:spcPct val="115000"/>
                            </a:lnSpc>
                            <a:spcBef>
                              <a:spcPts val="600"/>
                            </a:spcBef>
                            <a:spcAft>
                              <a:spcPts val="600"/>
                            </a:spcAft>
                          </a:pPr>
                          <a:r>
                            <a:rPr lang="en-US" sz="1600" b="1" dirty="0">
                              <a:effectLst/>
                            </a:rPr>
                            <a:t>Baseline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a:t>
                          </a:r>
                          <a:r>
                            <a:rPr lang="en-US" sz="1600" b="1" dirty="0" smtClean="0">
                              <a:effectLst/>
                            </a:rPr>
                            <a:t> start</a:t>
                          </a:r>
                          <a:r>
                            <a:rPr lang="en-US" sz="1600" b="1" baseline="0" dirty="0" smtClean="0">
                              <a:effectLst/>
                            </a:rPr>
                            <a:t> </a:t>
                          </a:r>
                          <a:r>
                            <a:rPr lang="en-US" sz="1600" b="1" dirty="0" smtClean="0">
                              <a:effectLst/>
                            </a:rPr>
                            <a:t>year</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219200">
                    <a:tc>
                      <a:txBody>
                        <a:bodyPr/>
                        <a:lstStyle/>
                        <a:p>
                          <a:pPr marL="0" marR="0">
                            <a:lnSpc>
                              <a:spcPct val="115000"/>
                            </a:lnSpc>
                            <a:spcBef>
                              <a:spcPts val="600"/>
                            </a:spcBef>
                            <a:spcAft>
                              <a:spcPts val="600"/>
                            </a:spcAft>
                          </a:pPr>
                          <a:r>
                            <a:rPr lang="en-US" sz="1600" b="0">
                              <a:solidFill>
                                <a:srgbClr val="000000"/>
                              </a:solidFill>
                              <a:effectLst/>
                              <a:latin typeface="+mn-lt"/>
                              <a:ea typeface="Times New Roman" panose="02020603050405020304" pitchFamily="18" charset="0"/>
                              <a:cs typeface="Arial" panose="020B0604020202020204" pitchFamily="34" charset="0"/>
                            </a:rPr>
                            <a:t>Initial level of expenditures as % of CDC recommendation (</a:t>
                          </a:r>
                          <a14:m>
                            <m:oMath xmlns:m="http://schemas.openxmlformats.org/officeDocument/2006/math">
                              <m:sSub>
                                <m:sSubPr>
                                  <m:ctrlPr>
                                    <a:rPr lang="en-US" sz="1600" b="0" i="1" kern="12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kern="1200">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1600" b="0" i="1" kern="1200">
                                      <a:effectLst/>
                                      <a:latin typeface="Cambria Math" panose="02040503050406030204" pitchFamily="18" charset="0"/>
                                      <a:ea typeface="Calibri" panose="020F0502020204030204" pitchFamily="34" charset="0"/>
                                      <a:cs typeface="Times New Roman" panose="02020603050405020304" pitchFamily="18" charset="0"/>
                                    </a:rPr>
                                    <m:t>𝑖𝑛𝑖𝑡</m:t>
                                  </m:r>
                                </m:sub>
                              </m:sSub>
                              <m:r>
                                <a:rPr lang="en-US" sz="1600" b="0" i="1" kern="12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b="0" kern="1200">
                              <a:effectLst/>
                              <a:latin typeface="+mn-lt"/>
                              <a:ea typeface="Times New Roman" panose="02020603050405020304" pitchFamily="18" charset="0"/>
                              <a:cs typeface="Arial" panose="020B0604020202020204" pitchFamily="34" charset="0"/>
                            </a:rPr>
                            <a:t>: 0% to 100%</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600"/>
                            </a:spcBef>
                            <a:spcAft>
                              <a:spcPts val="600"/>
                            </a:spcAft>
                          </a:pPr>
                          <a:r>
                            <a:rPr lang="en-US" sz="1600" b="0" dirty="0">
                              <a:solidFill>
                                <a:srgbClr val="000000"/>
                              </a:solidFill>
                              <a:effectLst/>
                              <a:latin typeface="+mn-lt"/>
                              <a:ea typeface="Times New Roman" panose="02020603050405020304" pitchFamily="18" charset="0"/>
                              <a:cs typeface="Arial" panose="020B0604020202020204" pitchFamily="34" charset="0"/>
                            </a:rPr>
                            <a:t>Policy level of expenditures as 100% of CDC recommendation (</a:t>
                          </a:r>
                          <a14:m>
                            <m:oMath xmlns:m="http://schemas.openxmlformats.org/officeDocument/2006/math">
                              <m:sSub>
                                <m:sSubPr>
                                  <m:ctrlPr>
                                    <a:rPr lang="en-US" sz="1600" b="0" i="1" kern="12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kern="1200">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1600" b="0" i="1" kern="1200">
                                      <a:effectLst/>
                                      <a:latin typeface="Cambria Math" panose="02040503050406030204" pitchFamily="18" charset="0"/>
                                      <a:ea typeface="Calibri" panose="020F0502020204030204" pitchFamily="34" charset="0"/>
                                      <a:cs typeface="Times New Roman" panose="02020603050405020304" pitchFamily="18" charset="0"/>
                                    </a:rPr>
                                    <m:t>𝑓𝑖𝑛𝑎𝑙</m:t>
                                  </m:r>
                                </m:sub>
                              </m:sSub>
                              <m:r>
                                <a:rPr lang="en-US" sz="1600" b="0" i="1" kern="12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0" dirty="0">
                              <a:effectLst/>
                            </a:rPr>
                            <a:t>2016, </a:t>
                          </a:r>
                          <a:r>
                            <a:rPr lang="en-US" sz="1600" b="0" dirty="0" smtClean="0">
                              <a:effectLst/>
                            </a:rPr>
                            <a:t>2017</a:t>
                          </a:r>
                          <a:r>
                            <a:rPr lang="en-US" sz="1600" b="0" dirty="0">
                              <a:effectLst/>
                            </a:rPr>
                            <a:t>, </a:t>
                          </a:r>
                          <a:r>
                            <a:rPr lang="en-US" sz="1600" b="0" dirty="0" smtClean="0">
                              <a:effectLst/>
                            </a:rPr>
                            <a:t>2018</a:t>
                          </a:r>
                          <a:r>
                            <a:rPr lang="en-US" sz="1600" b="0" dirty="0">
                              <a:effectLst/>
                            </a:rPr>
                            <a:t>, </a:t>
                          </a:r>
                          <a:r>
                            <a:rPr lang="en-US" sz="1600" b="0" dirty="0" smtClean="0">
                              <a:effectLst/>
                            </a:rPr>
                            <a:t>2019</a:t>
                          </a:r>
                          <a:r>
                            <a:rPr lang="en-US" sz="1600" b="0" dirty="0">
                              <a:effectLst/>
                            </a:rPr>
                            <a:t>, </a:t>
                          </a:r>
                          <a:r>
                            <a:rPr lang="en-US" sz="1600" b="0" dirty="0" smtClean="0">
                              <a:effectLst/>
                            </a:rPr>
                            <a:t>2020</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mc:Choice>
        <mc:Fallback xmlns="">
          <p:graphicFrame>
            <p:nvGraphicFramePr>
              <p:cNvPr id="5" name="Content Placeholder 4"/>
              <p:cNvGraphicFramePr>
                <a:graphicFrameLocks/>
              </p:cNvGraphicFramePr>
              <p:nvPr>
                <p:extLst>
                  <p:ext uri="{D42A27DB-BD31-4B8C-83A1-F6EECF244321}">
                    <p14:modId xmlns:p14="http://schemas.microsoft.com/office/powerpoint/2010/main" val="3543104876"/>
                  </p:ext>
                </p:extLst>
              </p:nvPr>
            </p:nvGraphicFramePr>
            <p:xfrm>
              <a:off x="457200" y="3720322"/>
              <a:ext cx="5410201" cy="2397960"/>
            </p:xfrm>
            <a:graphic>
              <a:graphicData uri="http://schemas.openxmlformats.org/drawingml/2006/table">
                <a:tbl>
                  <a:tblPr firstRow="1" firstCol="1" bandRow="1">
                    <a:tableStyleId>{3C2FFA5D-87B4-456A-9821-1D502468CF0F}</a:tableStyleId>
                  </a:tblPr>
                  <a:tblGrid>
                    <a:gridCol w="2286000"/>
                    <a:gridCol w="2133600"/>
                    <a:gridCol w="990601"/>
                  </a:tblGrid>
                  <a:tr h="408441">
                    <a:tc gridSpan="3">
                      <a:txBody>
                        <a:bodyPr/>
                        <a:lstStyle/>
                        <a:p>
                          <a:pPr marL="0" marR="0" algn="ctr">
                            <a:lnSpc>
                              <a:spcPct val="115000"/>
                            </a:lnSpc>
                            <a:spcBef>
                              <a:spcPts val="600"/>
                            </a:spcBef>
                            <a:spcAft>
                              <a:spcPts val="600"/>
                            </a:spcAft>
                          </a:pPr>
                          <a:r>
                            <a:rPr lang="en-US" sz="1600" dirty="0">
                              <a:effectLst/>
                            </a:rPr>
                            <a:t>User inputs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560832">
                    <a:tc>
                      <a:txBody>
                        <a:bodyPr/>
                        <a:lstStyle/>
                        <a:p>
                          <a:pPr marL="0" marR="0" algn="ctr">
                            <a:lnSpc>
                              <a:spcPct val="115000"/>
                            </a:lnSpc>
                            <a:spcBef>
                              <a:spcPts val="600"/>
                            </a:spcBef>
                            <a:spcAft>
                              <a:spcPts val="600"/>
                            </a:spcAft>
                          </a:pPr>
                          <a:r>
                            <a:rPr lang="en-US" sz="1600" b="1" dirty="0">
                              <a:effectLst/>
                            </a:rPr>
                            <a:t>Baseline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scenario</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1600" b="1" dirty="0">
                              <a:effectLst/>
                            </a:rPr>
                            <a:t>Policy </a:t>
                          </a:r>
                          <a:r>
                            <a:rPr lang="en-US" sz="1600" b="1" dirty="0" smtClean="0">
                              <a:effectLst/>
                            </a:rPr>
                            <a:t> start</a:t>
                          </a:r>
                          <a:r>
                            <a:rPr lang="en-US" sz="1600" b="1" baseline="0" dirty="0" smtClean="0">
                              <a:effectLst/>
                            </a:rPr>
                            <a:t> </a:t>
                          </a:r>
                          <a:r>
                            <a:rPr lang="en-US" sz="1600" b="1" dirty="0" smtClean="0">
                              <a:effectLst/>
                            </a:rPr>
                            <a:t>year</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428687">
                    <a:tc>
                      <a:txBody>
                        <a:bodyPr/>
                        <a:lstStyle/>
                        <a:p>
                          <a:endParaRPr lang="en-US"/>
                        </a:p>
                      </a:txBody>
                      <a:tcPr marL="68580" marR="68580" marT="0" marB="0" anchor="ctr">
                        <a:blipFill rotWithShape="0">
                          <a:blip r:embed="rId3"/>
                          <a:stretch>
                            <a:fillRect l="-2133" t="-69362" r="-139200" b="-6809"/>
                          </a:stretch>
                        </a:blipFill>
                      </a:tcPr>
                    </a:tc>
                    <a:tc>
                      <a:txBody>
                        <a:bodyPr/>
                        <a:lstStyle/>
                        <a:p>
                          <a:endParaRPr lang="en-US"/>
                        </a:p>
                      </a:txBody>
                      <a:tcPr marL="68580" marR="68580" marT="0" marB="0" anchor="ctr">
                        <a:blipFill rotWithShape="0">
                          <a:blip r:embed="rId3"/>
                          <a:stretch>
                            <a:fillRect l="-109429" t="-69362" r="-49143" b="-6809"/>
                          </a:stretch>
                        </a:blipFill>
                      </a:tcPr>
                    </a:tc>
                    <a:tc>
                      <a:txBody>
                        <a:bodyPr/>
                        <a:lstStyle/>
                        <a:p>
                          <a:pPr marL="0" marR="0" algn="ctr">
                            <a:lnSpc>
                              <a:spcPct val="115000"/>
                            </a:lnSpc>
                            <a:spcBef>
                              <a:spcPts val="600"/>
                            </a:spcBef>
                            <a:spcAft>
                              <a:spcPts val="600"/>
                            </a:spcAft>
                          </a:pPr>
                          <a:r>
                            <a:rPr lang="en-US" sz="1600" b="0" dirty="0">
                              <a:effectLst/>
                            </a:rPr>
                            <a:t>2016, </a:t>
                          </a:r>
                          <a:r>
                            <a:rPr lang="en-US" sz="1600" b="0" dirty="0" smtClean="0">
                              <a:effectLst/>
                            </a:rPr>
                            <a:t>2017</a:t>
                          </a:r>
                          <a:r>
                            <a:rPr lang="en-US" sz="1600" b="0" dirty="0">
                              <a:effectLst/>
                            </a:rPr>
                            <a:t>, </a:t>
                          </a:r>
                          <a:r>
                            <a:rPr lang="en-US" sz="1600" b="0" dirty="0" smtClean="0">
                              <a:effectLst/>
                            </a:rPr>
                            <a:t>2018</a:t>
                          </a:r>
                          <a:r>
                            <a:rPr lang="en-US" sz="1600" b="0" dirty="0">
                              <a:effectLst/>
                            </a:rPr>
                            <a:t>, </a:t>
                          </a:r>
                          <a:r>
                            <a:rPr lang="en-US" sz="1600" b="0" dirty="0" smtClean="0">
                              <a:effectLst/>
                            </a:rPr>
                            <a:t>2019</a:t>
                          </a:r>
                          <a:r>
                            <a:rPr lang="en-US" sz="1600" b="0" dirty="0">
                              <a:effectLst/>
                            </a:rPr>
                            <a:t>, </a:t>
                          </a:r>
                          <a:r>
                            <a:rPr lang="en-US" sz="1600" b="0" dirty="0" smtClean="0">
                              <a:effectLst/>
                            </a:rPr>
                            <a:t>2020</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pic>
        <p:nvPicPr>
          <p:cNvPr id="7" name="Picture 6"/>
          <p:cNvPicPr>
            <a:picLocks noChangeAspect="1"/>
          </p:cNvPicPr>
          <p:nvPr/>
        </p:nvPicPr>
        <p:blipFill>
          <a:blip r:embed="rId4"/>
          <a:stretch>
            <a:fillRect/>
          </a:stretch>
        </p:blipFill>
        <p:spPr>
          <a:xfrm>
            <a:off x="6687866" y="3399516"/>
            <a:ext cx="1903747" cy="2458317"/>
          </a:xfrm>
          <a:prstGeom prst="rect">
            <a:avLst/>
          </a:prstGeom>
          <a:ln>
            <a:solidFill>
              <a:schemeClr val="tx1"/>
            </a:solidFill>
          </a:ln>
        </p:spPr>
      </p:pic>
    </p:spTree>
    <p:extLst>
      <p:ext uri="{BB962C8B-B14F-4D97-AF65-F5344CB8AC3E}">
        <p14:creationId xmlns:p14="http://schemas.microsoft.com/office/powerpoint/2010/main" val="1838796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emplate-new-sph-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ppt-template-new-sph-logo</Template>
  <TotalTime>9164</TotalTime>
  <Words>4661</Words>
  <Application>Microsoft Office PowerPoint</Application>
  <PresentationFormat>On-screen Show (4:3)</PresentationFormat>
  <Paragraphs>391</Paragraphs>
  <Slides>24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 Math</vt:lpstr>
      <vt:lpstr>MS Mincho</vt:lpstr>
      <vt:lpstr>Myriad Pro</vt:lpstr>
      <vt:lpstr>Myriad Pro Light</vt:lpstr>
      <vt:lpstr>Times New Roman</vt:lpstr>
      <vt:lpstr>ppt-template-new-sph-logo</vt:lpstr>
      <vt:lpstr>The SHG policy module:  projecting the effects of tobacco control policies through microsimulation</vt:lpstr>
      <vt:lpstr>The SHG Policy Module</vt:lpstr>
      <vt:lpstr>1. Increasing cigarette taxes</vt:lpstr>
      <vt:lpstr>Estimates</vt:lpstr>
      <vt:lpstr>Policy effects</vt:lpstr>
      <vt:lpstr>2. Smoke-free air laws</vt:lpstr>
      <vt:lpstr>Estimates</vt:lpstr>
      <vt:lpstr>Policy effects</vt:lpstr>
      <vt:lpstr>3. Increasing TC expenditures</vt:lpstr>
      <vt:lpstr>Estimates</vt:lpstr>
      <vt:lpstr>Policy effects</vt:lpstr>
      <vt:lpstr>4. Minimum age of Legal Access</vt:lpstr>
      <vt:lpstr>Estimates</vt:lpstr>
      <vt:lpstr>Policy effects</vt:lpstr>
      <vt:lpstr>Model outcomes</vt:lpstr>
      <vt:lpstr>Deaths avoided</vt:lpstr>
      <vt:lpstr>Life years gained</vt:lpstr>
      <vt:lpstr>State-level results</vt:lpstr>
      <vt:lpstr>The Tobacco Control Policy (TCP) tool</vt:lpstr>
      <vt:lpstr>References</vt:lpstr>
      <vt:lpstr>References (cont.)</vt:lpstr>
      <vt:lpstr>References (cont.)</vt:lpstr>
      <vt:lpstr>References (cont.)</vt:lpstr>
      <vt:lpstr>References (cont.)</vt:lpstr>
    </vt:vector>
  </TitlesOfParts>
  <Company>University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 of Public Health</dc:creator>
  <cp:lastModifiedBy>Jamie Tam</cp:lastModifiedBy>
  <cp:revision>356</cp:revision>
  <cp:lastPrinted>2017-02-17T16:11:39Z</cp:lastPrinted>
  <dcterms:created xsi:type="dcterms:W3CDTF">2013-07-02T13:36:56Z</dcterms:created>
  <dcterms:modified xsi:type="dcterms:W3CDTF">2017-08-25T13:15:00Z</dcterms:modified>
</cp:coreProperties>
</file>